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379" r:id="rId3"/>
    <p:sldId id="400" r:id="rId4"/>
    <p:sldId id="401" r:id="rId5"/>
    <p:sldId id="402" r:id="rId6"/>
    <p:sldId id="258" r:id="rId7"/>
    <p:sldId id="257" r:id="rId8"/>
    <p:sldId id="263" r:id="rId9"/>
    <p:sldId id="264" r:id="rId10"/>
    <p:sldId id="330" r:id="rId11"/>
    <p:sldId id="409" r:id="rId12"/>
    <p:sldId id="281" r:id="rId13"/>
    <p:sldId id="381" r:id="rId14"/>
    <p:sldId id="410" r:id="rId15"/>
    <p:sldId id="384" r:id="rId16"/>
    <p:sldId id="385" r:id="rId17"/>
    <p:sldId id="386" r:id="rId18"/>
    <p:sldId id="387" r:id="rId19"/>
    <p:sldId id="388" r:id="rId20"/>
    <p:sldId id="411" r:id="rId21"/>
    <p:sldId id="390" r:id="rId22"/>
    <p:sldId id="391" r:id="rId23"/>
    <p:sldId id="392" r:id="rId24"/>
    <p:sldId id="393" r:id="rId25"/>
    <p:sldId id="413" r:id="rId26"/>
    <p:sldId id="404" r:id="rId27"/>
    <p:sldId id="406" r:id="rId28"/>
    <p:sldId id="405" r:id="rId29"/>
    <p:sldId id="408" r:id="rId30"/>
    <p:sldId id="412" r:id="rId31"/>
    <p:sldId id="395" r:id="rId32"/>
    <p:sldId id="396" r:id="rId33"/>
    <p:sldId id="397" r:id="rId34"/>
    <p:sldId id="398" r:id="rId35"/>
    <p:sldId id="399" r:id="rId36"/>
    <p:sldId id="414" r:id="rId37"/>
    <p:sldId id="403" r:id="rId38"/>
    <p:sldId id="261" r:id="rId39"/>
    <p:sldId id="329" r:id="rId40"/>
    <p:sldId id="259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78" roundtripDataSignature="AMtx7mh2+CB7AwAKHevBYi6hg66TyKQMEg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186062B-CF97-CD71-5A85-9B4FD42F42A3}" name="FERNANDO IGNACIO DIAZ SANCHEZ" initials="FIDS" userId="S::fidiaz@utp.edu.pe::ba36fe69-f35f-4358-9126-4b1eb463af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8F2A22"/>
    <a:srgbClr val="57D3FF"/>
    <a:srgbClr val="FF33CC"/>
    <a:srgbClr val="1E1F22"/>
    <a:srgbClr val="1B5E8B"/>
    <a:srgbClr val="CC7832"/>
    <a:srgbClr val="758F3A"/>
    <a:srgbClr val="F9F9F9"/>
    <a:srgbClr val="E5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AA7A93-8976-7E69-BD00-BE7558C09751}" v="493" dt="2024-01-20T15:24:50.2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719" autoAdjust="0"/>
  </p:normalViewPr>
  <p:slideViewPr>
    <p:cSldViewPr snapToGrid="0">
      <p:cViewPr varScale="1">
        <p:scale>
          <a:sx n="90" d="100"/>
          <a:sy n="90" d="100"/>
        </p:scale>
        <p:origin x="135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8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8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 B</a:t>
            </a:r>
          </a:p>
          <a:p>
            <a:r>
              <a:rPr lang="es-ES" dirty="0"/>
              <a:t>La opción A no tiene una expresión regular correcta, pues el valor intermedio de la primera parte de una placa puede ser un carácter alfabético o un dígito.</a:t>
            </a:r>
          </a:p>
          <a:p>
            <a:r>
              <a:rPr lang="es-ES" dirty="0"/>
              <a:t>La opción C, aunque tiene una expresión regular correcta, equivalente a la de la opción B, hace uso del método </a:t>
            </a:r>
            <a:r>
              <a:rPr lang="es-ES" dirty="0" err="1"/>
              <a:t>pattern</a:t>
            </a:r>
            <a:r>
              <a:rPr lang="es-ES" dirty="0"/>
              <a:t>(), lo cual no es correcto.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93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819eedc26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7819eedc26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6568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54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360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466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510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51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9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ubTitle" idx="1"/>
          </p:nvPr>
        </p:nvSpPr>
        <p:spPr>
          <a:xfrm>
            <a:off x="1524000" y="3178688"/>
            <a:ext cx="9144000" cy="50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F22F04-4BC9-41E2-B353-830397417302}"/>
              </a:ext>
            </a:extLst>
          </p:cNvPr>
          <p:cNvSpPr/>
          <p:nvPr userDrawn="1"/>
        </p:nvSpPr>
        <p:spPr>
          <a:xfrm>
            <a:off x="4058520" y="5231177"/>
            <a:ext cx="4063504" cy="936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4E2C1613-F647-4454-932D-F9B6B9380A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55" y="5135036"/>
            <a:ext cx="4173573" cy="10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ido con título">
  <p:cSld name="3_Contenido con títul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ido con título">
  <p:cSld name="4_Contenido con títul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ido con título">
  <p:cSld name="5_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ido con título">
  <p:cSld name="6_Contenido con títul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ido con título">
  <p:cSld name="7_Contenido con títul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ido con título">
  <p:cSld name="8_Contenido con títul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ido con título">
  <p:cSld name="9_Contenido con título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ido con título">
  <p:cSld name="10_Contenido con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9555-3685-4E25-8B53-D766AA066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745"/>
            <a:ext cx="10515600" cy="785528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D3052C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8F942-990C-4C84-A1C3-F5F0BCBF93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‹#›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8538E7-9E81-474C-AD3B-32C2198C15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10515600" cy="4373562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  <a:lvl2pPr>
              <a:lnSpc>
                <a:spcPct val="100000"/>
              </a:lnSpc>
              <a:defRPr>
                <a:latin typeface="+mn-lt"/>
              </a:defRPr>
            </a:lvl2pPr>
            <a:lvl3pPr>
              <a:lnSpc>
                <a:spcPct val="100000"/>
              </a:lnSpc>
              <a:defRPr>
                <a:latin typeface="+mn-lt"/>
              </a:defRPr>
            </a:lvl3pPr>
            <a:lvl4pPr>
              <a:lnSpc>
                <a:spcPct val="100000"/>
              </a:lnSpc>
              <a:defRPr>
                <a:latin typeface="+mn-lt"/>
              </a:defRPr>
            </a:lvl4pPr>
            <a:lvl5pPr>
              <a:lnSpc>
                <a:spcPct val="100000"/>
              </a:lnSpc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322DE48A-2D4F-4873-8D66-AF7F3593CA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28" y="136525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3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preserve="1" userDrawn="1">
  <p:cSld name="2_Solo el título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240F2624-FBFA-46AE-9892-D42C673614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41009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35F4D67-4966-C21F-A09E-7658BEBF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217"/>
            <a:ext cx="10515600" cy="4959927"/>
          </a:xfrm>
        </p:spPr>
        <p:txBody>
          <a:bodyPr/>
          <a:lstStyle>
            <a:lvl1pPr algn="ctr">
              <a:defRPr b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67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22FCA6-0FCB-4C91-BEC5-A93A5D856507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9"/>
          <p:cNvSpPr txBox="1"/>
          <p:nvPr/>
        </p:nvSpPr>
        <p:spPr>
          <a:xfrm>
            <a:off x="831850" y="6457444"/>
            <a:ext cx="10515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Datos/Observaciones</a:t>
            </a:r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1B93EADB-A85F-4945-BEEA-1073EED296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5ECD6E-A13D-41C4-A8AA-AC936BA167FF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24;p10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2"/>
          </p:nvPr>
        </p:nvSpPr>
        <p:spPr>
          <a:xfrm>
            <a:off x="831850" y="6382418"/>
            <a:ext cx="105156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E630A3B5-109D-4437-9425-DCBCCE7F66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olo el título">
  <p:cSld name="1_Solo el títul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9" y="0"/>
            <a:ext cx="121807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>
  <p:cSld name="Contenido con títul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ido con título">
  <p:cSld name="1_Contenido con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ido con título">
  <p:cSld name="2_Contenido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5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D3052C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regex101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96C790-6468-2096-DC96-223AAF4804CF}"/>
              </a:ext>
            </a:extLst>
          </p:cNvPr>
          <p:cNvSpPr/>
          <p:nvPr/>
        </p:nvSpPr>
        <p:spPr>
          <a:xfrm>
            <a:off x="-9236" y="-13581"/>
            <a:ext cx="12210289" cy="6871581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94652"/>
              <a:gd name="connsiteY0" fmla="*/ 3543837 h 6871580"/>
              <a:gd name="connsiteX1" fmla="*/ 18565 w 12394652"/>
              <a:gd name="connsiteY1" fmla="*/ 6871580 h 6871580"/>
              <a:gd name="connsiteX2" fmla="*/ 9597131 w 12394652"/>
              <a:gd name="connsiteY2" fmla="*/ 6871580 h 6871580"/>
              <a:gd name="connsiteX3" fmla="*/ 12394652 w 12394652"/>
              <a:gd name="connsiteY3" fmla="*/ 2236205 h 6871580"/>
              <a:gd name="connsiteX4" fmla="*/ 12394652 w 12394652"/>
              <a:gd name="connsiteY4" fmla="*/ 0 h 6871580"/>
              <a:gd name="connsiteX5" fmla="*/ 8275325 w 12394652"/>
              <a:gd name="connsiteY5" fmla="*/ 0 h 6871580"/>
              <a:gd name="connsiteX6" fmla="*/ 0 w 12394652"/>
              <a:gd name="connsiteY6" fmla="*/ 3543837 h 6871580"/>
              <a:gd name="connsiteX0" fmla="*/ 0 w 12394652"/>
              <a:gd name="connsiteY0" fmla="*/ 3543837 h 6899290"/>
              <a:gd name="connsiteX1" fmla="*/ 18565 w 12394652"/>
              <a:gd name="connsiteY1" fmla="*/ 6871580 h 6899290"/>
              <a:gd name="connsiteX2" fmla="*/ 10412828 w 12394652"/>
              <a:gd name="connsiteY2" fmla="*/ 6899290 h 6899290"/>
              <a:gd name="connsiteX3" fmla="*/ 12394652 w 12394652"/>
              <a:gd name="connsiteY3" fmla="*/ 2236205 h 6899290"/>
              <a:gd name="connsiteX4" fmla="*/ 12394652 w 12394652"/>
              <a:gd name="connsiteY4" fmla="*/ 0 h 6899290"/>
              <a:gd name="connsiteX5" fmla="*/ 8275325 w 12394652"/>
              <a:gd name="connsiteY5" fmla="*/ 0 h 6899290"/>
              <a:gd name="connsiteX6" fmla="*/ 0 w 12394652"/>
              <a:gd name="connsiteY6" fmla="*/ 3543837 h 6899290"/>
              <a:gd name="connsiteX0" fmla="*/ 0 w 12394652"/>
              <a:gd name="connsiteY0" fmla="*/ 3543837 h 6871581"/>
              <a:gd name="connsiteX1" fmla="*/ 18565 w 12394652"/>
              <a:gd name="connsiteY1" fmla="*/ 6871580 h 6871581"/>
              <a:gd name="connsiteX2" fmla="*/ 10028419 w 12394652"/>
              <a:gd name="connsiteY2" fmla="*/ 6871581 h 6871581"/>
              <a:gd name="connsiteX3" fmla="*/ 12394652 w 12394652"/>
              <a:gd name="connsiteY3" fmla="*/ 2236205 h 6871581"/>
              <a:gd name="connsiteX4" fmla="*/ 12394652 w 12394652"/>
              <a:gd name="connsiteY4" fmla="*/ 0 h 6871581"/>
              <a:gd name="connsiteX5" fmla="*/ 8275325 w 12394652"/>
              <a:gd name="connsiteY5" fmla="*/ 0 h 6871581"/>
              <a:gd name="connsiteX6" fmla="*/ 0 w 12394652"/>
              <a:gd name="connsiteY6" fmla="*/ 3543837 h 687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94652" h="6871581">
                <a:moveTo>
                  <a:pt x="0" y="3543837"/>
                </a:moveTo>
                <a:cubicBezTo>
                  <a:pt x="3063" y="4566879"/>
                  <a:pt x="15502" y="5848538"/>
                  <a:pt x="18565" y="6871580"/>
                </a:cubicBezTo>
                <a:lnTo>
                  <a:pt x="10028419" y="6871581"/>
                </a:lnTo>
                <a:cubicBezTo>
                  <a:pt x="11310153" y="5444150"/>
                  <a:pt x="11985983" y="4197789"/>
                  <a:pt x="12394652" y="2236205"/>
                </a:cubicBezTo>
                <a:lnTo>
                  <a:pt x="12394652" y="0"/>
                </a:lnTo>
                <a:lnTo>
                  <a:pt x="8275325" y="0"/>
                </a:lnTo>
                <a:cubicBezTo>
                  <a:pt x="8666108" y="4324539"/>
                  <a:pt x="2283555" y="4597057"/>
                  <a:pt x="0" y="3543837"/>
                </a:cubicBezTo>
                <a:close/>
              </a:path>
            </a:pathLst>
          </a:custGeom>
          <a:solidFill>
            <a:schemeClr val="tx2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FDE1541-A8F6-99CE-A61B-085CFF7C2FE8}"/>
              </a:ext>
            </a:extLst>
          </p:cNvPr>
          <p:cNvSpPr/>
          <p:nvPr/>
        </p:nvSpPr>
        <p:spPr>
          <a:xfrm>
            <a:off x="-9053" y="-13580"/>
            <a:ext cx="12201053" cy="6871580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5277" h="6871580">
                <a:moveTo>
                  <a:pt x="0" y="3802455"/>
                </a:moveTo>
                <a:cubicBezTo>
                  <a:pt x="3063" y="4825497"/>
                  <a:pt x="6127" y="5848538"/>
                  <a:pt x="9190" y="6871580"/>
                </a:cubicBezTo>
                <a:lnTo>
                  <a:pt x="9587756" y="6871580"/>
                </a:lnTo>
                <a:cubicBezTo>
                  <a:pt x="10869490" y="5444149"/>
                  <a:pt x="11976608" y="4197789"/>
                  <a:pt x="12385277" y="2236205"/>
                </a:cubicBezTo>
                <a:lnTo>
                  <a:pt x="12385277" y="0"/>
                </a:lnTo>
                <a:lnTo>
                  <a:pt x="8265950" y="0"/>
                </a:lnTo>
                <a:cubicBezTo>
                  <a:pt x="8656733" y="4324539"/>
                  <a:pt x="2283555" y="4855675"/>
                  <a:pt x="0" y="3802455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66C8B-894E-49C8-97F0-0500C46A7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361" y="420110"/>
            <a:ext cx="7361383" cy="1936426"/>
          </a:xfrm>
        </p:spPr>
        <p:txBody>
          <a:bodyPr/>
          <a:lstStyle/>
          <a:p>
            <a:pPr algn="l"/>
            <a:r>
              <a:rPr lang="es-ES"/>
              <a:t>Taller de Programación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B3F2A-9181-449D-AA57-948B7B8CE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068577"/>
            <a:ext cx="9144000" cy="500624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7311F-912E-F29A-7CC2-5367F66BE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14"/>
          <a:stretch/>
        </p:blipFill>
        <p:spPr>
          <a:xfrm>
            <a:off x="4177256" y="5291778"/>
            <a:ext cx="2528344" cy="83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BC89A-FF84-877C-D866-0A9D5D51CC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66576"/>
          <a:stretch/>
        </p:blipFill>
        <p:spPr>
          <a:xfrm>
            <a:off x="6732099" y="5291777"/>
            <a:ext cx="1282645" cy="8399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B98E4C-CEFA-1581-AF50-FEF751C6337A}"/>
              </a:ext>
            </a:extLst>
          </p:cNvPr>
          <p:cNvSpPr/>
          <p:nvPr/>
        </p:nvSpPr>
        <p:spPr>
          <a:xfrm>
            <a:off x="803564" y="2576945"/>
            <a:ext cx="720435" cy="1477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110DC5-E042-6864-A9C7-29E21EDB9714}"/>
              </a:ext>
            </a:extLst>
          </p:cNvPr>
          <p:cNvSpPr txBox="1"/>
          <p:nvPr/>
        </p:nvSpPr>
        <p:spPr>
          <a:xfrm>
            <a:off x="-4618" y="6627169"/>
            <a:ext cx="77354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bg1">
                    <a:lumMod val="75000"/>
                  </a:schemeClr>
                </a:solidFill>
              </a:rPr>
              <a:t>Imagen </a:t>
            </a:r>
            <a:r>
              <a:rPr lang="en-US" sz="900" err="1">
                <a:solidFill>
                  <a:schemeClr val="bg1">
                    <a:lumMod val="75000"/>
                  </a:schemeClr>
                </a:solidFill>
              </a:rPr>
              <a:t>obtenida</a:t>
            </a:r>
            <a:r>
              <a:rPr lang="en-US" sz="900">
                <a:solidFill>
                  <a:schemeClr val="bg1">
                    <a:lumMod val="75000"/>
                  </a:schemeClr>
                </a:solidFill>
              </a:rPr>
              <a:t> de: https://www.pixelstalk.net/wp-content/uploads/images6/Abstract-Wallpaper-HD-Free-download.png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10</a:t>
            </a:fld>
            <a:endParaRPr lang="es-P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Estructuras Repetitivas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while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Contadores y Acumuladores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B4B5B-713C-2D58-C773-D4CFF9997391}"/>
              </a:ext>
            </a:extLst>
          </p:cNvPr>
          <p:cNvGrpSpPr/>
          <p:nvPr/>
        </p:nvGrpSpPr>
        <p:grpSpPr>
          <a:xfrm>
            <a:off x="1955128" y="3561599"/>
            <a:ext cx="4629752" cy="1015663"/>
            <a:chOff x="924025" y="1526961"/>
            <a:chExt cx="4629752" cy="10156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F2FB8B-07D6-48FB-E370-38EA1636528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AFDEB-1E73-3FEA-2DFF-DBAF08C0A2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Expresiones Regulares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F77E9-2E11-217F-40EC-8E3C7703B3B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9D5F82-C60A-5B84-5E19-A1B153065B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E64018-3B15-9632-CB2F-2B6645E41DAE}"/>
              </a:ext>
            </a:extLst>
          </p:cNvPr>
          <p:cNvGrpSpPr/>
          <p:nvPr/>
        </p:nvGrpSpPr>
        <p:grpSpPr>
          <a:xfrm>
            <a:off x="1955128" y="4451144"/>
            <a:ext cx="4629752" cy="1015663"/>
            <a:chOff x="924025" y="1526961"/>
            <a:chExt cx="4629752" cy="10156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8A50BB-300B-F26F-ADB7-B0B55EB7338C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8F2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185618-C09D-95CF-DC04-5725D3C0AF0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146E69-21B2-D60A-ECD9-9207BF6D6CB9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5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BD4D3C1-92A0-4BED-FBC6-0F1902423E87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40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11</a:t>
            </a:fld>
            <a:endParaRPr lang="es-P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while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Contadores y Acumuladores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B4B5B-713C-2D58-C773-D4CFF9997391}"/>
              </a:ext>
            </a:extLst>
          </p:cNvPr>
          <p:cNvGrpSpPr/>
          <p:nvPr/>
        </p:nvGrpSpPr>
        <p:grpSpPr>
          <a:xfrm>
            <a:off x="1955128" y="3561599"/>
            <a:ext cx="4629752" cy="1015663"/>
            <a:chOff x="924025" y="1526961"/>
            <a:chExt cx="4629752" cy="10156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F2FB8B-07D6-48FB-E370-38EA1636528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AFDEB-1E73-3FEA-2DFF-DBAF08C0A2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Expresiones Regulares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F77E9-2E11-217F-40EC-8E3C7703B3B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9D5F82-C60A-5B84-5E19-A1B153065B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E64018-3B15-9632-CB2F-2B6645E41DAE}"/>
              </a:ext>
            </a:extLst>
          </p:cNvPr>
          <p:cNvGrpSpPr/>
          <p:nvPr/>
        </p:nvGrpSpPr>
        <p:grpSpPr>
          <a:xfrm>
            <a:off x="1955128" y="4451144"/>
            <a:ext cx="4629752" cy="1015663"/>
            <a:chOff x="924025" y="1526961"/>
            <a:chExt cx="4629752" cy="10156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8A50BB-300B-F26F-ADB7-B0B55EB7338C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8F2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185618-C09D-95CF-DC04-5725D3C0AF0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146E69-21B2-D60A-ECD9-9207BF6D6CB9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5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BD4D3C1-92A0-4BED-FBC6-0F1902423E87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C5BE8B0-C4F2-1819-708B-EFC5B549A29E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Estructuras Repetitivas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950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30606B3-27F0-99F5-455C-B0AF760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una estructura repetitiva?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12</a:t>
            </a:fld>
            <a:endParaRPr lang="es-PE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8C03CAC-7430-E951-64FC-B01B7C1CEBF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7067550" cy="465931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s-ES" dirty="0"/>
              <a:t>Una estructura repetitiva es aquella que permite ejecutar un bloque de sentencias un número finito de veces.</a:t>
            </a:r>
          </a:p>
          <a:p>
            <a:pPr>
              <a:lnSpc>
                <a:spcPct val="110000"/>
              </a:lnSpc>
            </a:pPr>
            <a:r>
              <a:rPr lang="es-ES" dirty="0"/>
              <a:t>A una estructura repetitiva también se le llama </a:t>
            </a:r>
            <a:r>
              <a:rPr lang="es-ES" b="1" dirty="0">
                <a:solidFill>
                  <a:schemeClr val="accent2"/>
                </a:solidFill>
              </a:rPr>
              <a:t>bucle</a:t>
            </a:r>
            <a:r>
              <a:rPr lang="es-ES" dirty="0"/>
              <a:t> (</a:t>
            </a:r>
            <a:r>
              <a:rPr lang="es-ES" dirty="0" err="1"/>
              <a:t>loop</a:t>
            </a:r>
            <a:r>
              <a:rPr lang="es-ES" dirty="0"/>
              <a:t>)</a:t>
            </a:r>
          </a:p>
          <a:p>
            <a:pPr>
              <a:lnSpc>
                <a:spcPct val="110000"/>
              </a:lnSpc>
            </a:pPr>
            <a:r>
              <a:rPr lang="es-ES" dirty="0"/>
              <a:t>Por lo general, un bucle tiene un inicio y una condición de salida.</a:t>
            </a:r>
          </a:p>
          <a:p>
            <a:pPr>
              <a:lnSpc>
                <a:spcPct val="110000"/>
              </a:lnSpc>
            </a:pPr>
            <a:r>
              <a:rPr lang="es-ES" dirty="0"/>
              <a:t>Trabaja conjuntamente con variables de iteración, así como con </a:t>
            </a:r>
            <a:r>
              <a:rPr lang="es-ES" b="1" dirty="0">
                <a:solidFill>
                  <a:schemeClr val="accent2"/>
                </a:solidFill>
              </a:rPr>
              <a:t>contadores</a:t>
            </a:r>
            <a:r>
              <a:rPr lang="es-ES" dirty="0"/>
              <a:t> y </a:t>
            </a:r>
            <a:r>
              <a:rPr lang="es-ES" b="1" dirty="0">
                <a:solidFill>
                  <a:schemeClr val="accent2"/>
                </a:solidFill>
              </a:rPr>
              <a:t>acumuladores</a:t>
            </a:r>
            <a:r>
              <a:rPr lang="es-ES" dirty="0"/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D2E89E-4E8F-6B02-DD8E-3D37FDE280FA}"/>
              </a:ext>
            </a:extLst>
          </p:cNvPr>
          <p:cNvGrpSpPr/>
          <p:nvPr/>
        </p:nvGrpSpPr>
        <p:grpSpPr>
          <a:xfrm>
            <a:off x="838200" y="-45063"/>
            <a:ext cx="4629752" cy="1015663"/>
            <a:chOff x="924025" y="1526961"/>
            <a:chExt cx="4629752" cy="10156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8A82F43-43B8-FD25-CC0D-DFA51BC54B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B284D8-96F3-63AF-9033-FCC999DC86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Estructuras Repetitivas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B3F7EB-256E-1A80-3107-DCC2F7C6FB20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06B7A5-5F84-6846-21F9-88473B3CE88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F52AB0-C5B8-0D4A-71BD-F8C18679E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6" y="1846263"/>
            <a:ext cx="4512858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D8AA5D-80BC-8805-8BBA-2BDFC03DD2AA}"/>
              </a:ext>
            </a:extLst>
          </p:cNvPr>
          <p:cNvSpPr txBox="1"/>
          <p:nvPr/>
        </p:nvSpPr>
        <p:spPr>
          <a:xfrm>
            <a:off x="133350" y="6485733"/>
            <a:ext cx="62531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https://creativebonito.com/wp-content/uploads/2018/07/architecture-stairs-design-1160x871.jpg​</a:t>
            </a:r>
          </a:p>
        </p:txBody>
      </p:sp>
    </p:spTree>
    <p:extLst>
      <p:ext uri="{BB962C8B-B14F-4D97-AF65-F5344CB8AC3E}">
        <p14:creationId xmlns:p14="http://schemas.microsoft.com/office/powerpoint/2010/main" val="279832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30606B3-27F0-99F5-455C-B0AF760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Estructuras repetitivas en Java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13</a:t>
            </a:fld>
            <a:endParaRPr lang="es-PE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8C03CAC-7430-E951-64FC-B01B7C1CEBF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04193"/>
            <a:ext cx="10515600" cy="4373562"/>
          </a:xfrm>
        </p:spPr>
        <p:txBody>
          <a:bodyPr/>
          <a:lstStyle/>
          <a:p>
            <a:r>
              <a:rPr lang="es-ES" dirty="0"/>
              <a:t>Java implementa 3 tipos de estructuras repetitivas.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D2E89E-4E8F-6B02-DD8E-3D37FDE280FA}"/>
              </a:ext>
            </a:extLst>
          </p:cNvPr>
          <p:cNvGrpSpPr/>
          <p:nvPr/>
        </p:nvGrpSpPr>
        <p:grpSpPr>
          <a:xfrm>
            <a:off x="838200" y="-45063"/>
            <a:ext cx="4629752" cy="1015663"/>
            <a:chOff x="924025" y="1526961"/>
            <a:chExt cx="4629752" cy="10156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8A82F43-43B8-FD25-CC0D-DFA51BC54B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B284D8-96F3-63AF-9033-FCC999DC86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Estructuras Repetitivas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B3F7EB-256E-1A80-3107-DCC2F7C6FB20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06B7A5-5F84-6846-21F9-88473B3CE88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553F80-A4AF-98B4-DDD1-D8DCCFF26776}"/>
              </a:ext>
            </a:extLst>
          </p:cNvPr>
          <p:cNvGrpSpPr/>
          <p:nvPr/>
        </p:nvGrpSpPr>
        <p:grpSpPr>
          <a:xfrm>
            <a:off x="1354054" y="3256757"/>
            <a:ext cx="9467850" cy="2391568"/>
            <a:chOff x="1354054" y="2847182"/>
            <a:chExt cx="9467850" cy="23915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38301E4C-C47E-9C4D-292C-B95F8B3AF6D7}"/>
                </a:ext>
              </a:extLst>
            </p:cNvPr>
            <p:cNvSpPr/>
            <p:nvPr/>
          </p:nvSpPr>
          <p:spPr>
            <a:xfrm rot="16200000">
              <a:off x="5627520" y="474495"/>
              <a:ext cx="885825" cy="7099634"/>
            </a:xfrm>
            <a:prstGeom prst="rightBrace">
              <a:avLst>
                <a:gd name="adj1" fmla="val 0"/>
                <a:gd name="adj2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547CAD-6355-C013-F209-70E9A0999FB4}"/>
                </a:ext>
              </a:extLst>
            </p:cNvPr>
            <p:cNvCxnSpPr/>
            <p:nvPr/>
          </p:nvCxnSpPr>
          <p:spPr>
            <a:xfrm>
              <a:off x="6067425" y="3819526"/>
              <a:ext cx="0" cy="64769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C3A80B3-1010-32BD-86EC-106D61047E96}"/>
                </a:ext>
              </a:extLst>
            </p:cNvPr>
            <p:cNvSpPr/>
            <p:nvPr/>
          </p:nvSpPr>
          <p:spPr>
            <a:xfrm>
              <a:off x="4602078" y="2847182"/>
              <a:ext cx="2971799" cy="7620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800" dirty="0">
                  <a:solidFill>
                    <a:schemeClr val="accent4">
                      <a:lumMod val="50000"/>
                    </a:schemeClr>
                  </a:solidFill>
                </a:rPr>
                <a:t>Estructuras Repetitivas </a:t>
              </a:r>
              <a:br>
                <a:rPr lang="es-ES" sz="1800" dirty="0">
                  <a:solidFill>
                    <a:schemeClr val="accent4">
                      <a:lumMod val="50000"/>
                    </a:schemeClr>
                  </a:solidFill>
                </a:rPr>
              </a:br>
              <a:r>
                <a:rPr lang="es-ES" sz="1800" dirty="0">
                  <a:solidFill>
                    <a:schemeClr val="accent4">
                      <a:lumMod val="50000"/>
                    </a:schemeClr>
                  </a:solidFill>
                </a:rPr>
                <a:t>en Java</a:t>
              </a:r>
              <a:endParaRPr lang="en-US" sz="1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05C5CFA-E53E-B767-3144-BF0ED3A04664}"/>
                </a:ext>
              </a:extLst>
            </p:cNvPr>
            <p:cNvSpPr/>
            <p:nvPr/>
          </p:nvSpPr>
          <p:spPr>
            <a:xfrm>
              <a:off x="1354054" y="4476750"/>
              <a:ext cx="2397292" cy="762000"/>
            </a:xfrm>
            <a:prstGeom prst="round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 err="1"/>
                <a:t>while</a:t>
              </a:r>
              <a:endParaRPr lang="en-US" sz="24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6963308-D376-72C9-AE19-6A04C2946072}"/>
                </a:ext>
              </a:extLst>
            </p:cNvPr>
            <p:cNvSpPr/>
            <p:nvPr/>
          </p:nvSpPr>
          <p:spPr>
            <a:xfrm>
              <a:off x="4889333" y="4476750"/>
              <a:ext cx="2397292" cy="762000"/>
            </a:xfrm>
            <a:prstGeom prst="roundRect">
              <a:avLst/>
            </a:prstGeom>
            <a:solidFill>
              <a:srgbClr val="CC7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/>
                <a:t>do-</a:t>
              </a:r>
              <a:r>
                <a:rPr lang="es-ES" sz="2400" b="1" dirty="0" err="1"/>
                <a:t>while</a:t>
              </a:r>
              <a:endParaRPr lang="en-US" sz="24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E8154AA-4F77-2550-255D-A2E95CEE5609}"/>
                </a:ext>
              </a:extLst>
            </p:cNvPr>
            <p:cNvSpPr/>
            <p:nvPr/>
          </p:nvSpPr>
          <p:spPr>
            <a:xfrm>
              <a:off x="8424612" y="4476750"/>
              <a:ext cx="2397292" cy="762000"/>
            </a:xfrm>
            <a:prstGeom prst="round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 err="1"/>
                <a:t>for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4987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14</a:t>
            </a:fld>
            <a:endParaRPr lang="es-P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Contadores y Acumuladores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B4B5B-713C-2D58-C773-D4CFF9997391}"/>
              </a:ext>
            </a:extLst>
          </p:cNvPr>
          <p:cNvGrpSpPr/>
          <p:nvPr/>
        </p:nvGrpSpPr>
        <p:grpSpPr>
          <a:xfrm>
            <a:off x="1955128" y="3561599"/>
            <a:ext cx="4629752" cy="1015663"/>
            <a:chOff x="924025" y="1526961"/>
            <a:chExt cx="4629752" cy="10156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F2FB8B-07D6-48FB-E370-38EA1636528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AFDEB-1E73-3FEA-2DFF-DBAF08C0A2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Expresiones Regulares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F77E9-2E11-217F-40EC-8E3C7703B3B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9D5F82-C60A-5B84-5E19-A1B153065B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E64018-3B15-9632-CB2F-2B6645E41DAE}"/>
              </a:ext>
            </a:extLst>
          </p:cNvPr>
          <p:cNvGrpSpPr/>
          <p:nvPr/>
        </p:nvGrpSpPr>
        <p:grpSpPr>
          <a:xfrm>
            <a:off x="1955128" y="4451144"/>
            <a:ext cx="4629752" cy="1015663"/>
            <a:chOff x="924025" y="1526961"/>
            <a:chExt cx="4629752" cy="10156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8A50BB-300B-F26F-ADB7-B0B55EB7338C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8F2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185618-C09D-95CF-DC04-5725D3C0AF0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146E69-21B2-D60A-ECD9-9207BF6D6CB9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5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BD4D3C1-92A0-4BED-FBC6-0F1902423E87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Estructuras Repetitivas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C5BE8B0-C4F2-1819-708B-EFC5B549A29E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while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314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CB6A5C-DBB4-AB63-9D46-730BE753C726}"/>
              </a:ext>
            </a:extLst>
          </p:cNvPr>
          <p:cNvGrpSpPr/>
          <p:nvPr/>
        </p:nvGrpSpPr>
        <p:grpSpPr>
          <a:xfrm>
            <a:off x="838200" y="-31780"/>
            <a:ext cx="4629752" cy="1015663"/>
            <a:chOff x="924025" y="1526961"/>
            <a:chExt cx="4629752" cy="10156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5771B44-1BCC-A25B-2F3C-0E35BABF6B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9BA64A-2B91-E3AC-4242-79EBD525B74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while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F2B7A0-0A0E-35DF-626B-8A3F6DD4AADD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4F3856-393F-0522-0BD2-C86F36E9847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F30606B3-27F0-99F5-455C-B0AF760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repetitiva </a:t>
            </a:r>
            <a:r>
              <a:rPr lang="es-ES" dirty="0" err="1"/>
              <a:t>while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15</a:t>
            </a:fld>
            <a:endParaRPr lang="es-PE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8C03CAC-7430-E951-64FC-B01B7C1CEBF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1804193"/>
            <a:ext cx="6519959" cy="4373562"/>
          </a:xfrm>
        </p:spPr>
        <p:txBody>
          <a:bodyPr>
            <a:normAutofit/>
          </a:bodyPr>
          <a:lstStyle/>
          <a:p>
            <a:r>
              <a:rPr lang="es-ES" dirty="0"/>
              <a:t>Es aquella en la que el bucle se repite “</a:t>
            </a:r>
            <a:r>
              <a:rPr lang="es-ES" b="1" dirty="0">
                <a:solidFill>
                  <a:schemeClr val="accent2"/>
                </a:solidFill>
              </a:rPr>
              <a:t>mientras</a:t>
            </a:r>
            <a:r>
              <a:rPr lang="es-ES" dirty="0"/>
              <a:t>” se cumpla una determinada condición 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(Joyanes, 2008)</a:t>
            </a: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El </a:t>
            </a:r>
            <a:r>
              <a:rPr lang="en-US" dirty="0" err="1"/>
              <a:t>bucle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b="1" dirty="0" err="1"/>
              <a:t>ejecución</a:t>
            </a:r>
            <a:r>
              <a:rPr lang="en-US" dirty="0"/>
              <a:t> </a:t>
            </a:r>
            <a:r>
              <a:rPr lang="en-US" dirty="0" err="1"/>
              <a:t>mientras</a:t>
            </a:r>
            <a:r>
              <a:rPr lang="en-US" dirty="0"/>
              <a:t> la </a:t>
            </a:r>
            <a:r>
              <a:rPr lang="en-US" b="1" dirty="0" err="1"/>
              <a:t>condición</a:t>
            </a:r>
            <a:r>
              <a:rPr lang="en-US" dirty="0"/>
              <a:t> es </a:t>
            </a:r>
            <a:r>
              <a:rPr lang="en-US" b="1" dirty="0" err="1"/>
              <a:t>verdadera</a:t>
            </a:r>
            <a:r>
              <a:rPr lang="en-US" dirty="0"/>
              <a:t>. Si es </a:t>
            </a:r>
            <a:r>
              <a:rPr lang="en-US" b="1" dirty="0"/>
              <a:t>falsa</a:t>
            </a:r>
            <a:r>
              <a:rPr lang="en-US" dirty="0"/>
              <a:t> </a:t>
            </a:r>
            <a:r>
              <a:rPr lang="en-US" dirty="0" err="1"/>
              <a:t>entonces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bucle</a:t>
            </a:r>
            <a:r>
              <a:rPr lang="en-US" dirty="0"/>
              <a:t> </a:t>
            </a:r>
            <a:r>
              <a:rPr lang="en-US" b="1" dirty="0"/>
              <a:t>no se </a:t>
            </a:r>
            <a:r>
              <a:rPr lang="en-US" b="1" dirty="0" err="1"/>
              <a:t>ejecuta</a:t>
            </a:r>
            <a:r>
              <a:rPr lang="en-US" dirty="0"/>
              <a:t> o </a:t>
            </a:r>
            <a:r>
              <a:rPr lang="en-US" b="1" dirty="0" err="1"/>
              <a:t>deja</a:t>
            </a:r>
            <a:r>
              <a:rPr lang="en-US" b="1" dirty="0"/>
              <a:t> de </a:t>
            </a:r>
            <a:r>
              <a:rPr lang="en-US" b="1" dirty="0" err="1"/>
              <a:t>ejecutarse</a:t>
            </a:r>
            <a:r>
              <a:rPr lang="en-US" dirty="0"/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77B73F-19E9-4738-4926-161D2640DE2E}"/>
              </a:ext>
            </a:extLst>
          </p:cNvPr>
          <p:cNvGrpSpPr/>
          <p:nvPr/>
        </p:nvGrpSpPr>
        <p:grpSpPr>
          <a:xfrm>
            <a:off x="7640674" y="1131525"/>
            <a:ext cx="3968095" cy="5046230"/>
            <a:chOff x="7640674" y="1131525"/>
            <a:chExt cx="3968095" cy="5046230"/>
          </a:xfrm>
        </p:grpSpPr>
        <p:sp>
          <p:nvSpPr>
            <p:cNvPr id="2" name="Arrow: U-Turn 1">
              <a:extLst>
                <a:ext uri="{FF2B5EF4-FFF2-40B4-BE49-F238E27FC236}">
                  <a16:creationId xmlns:a16="http://schemas.microsoft.com/office/drawing/2014/main" id="{C298E176-75DF-8681-A4F0-AE54137BA099}"/>
                </a:ext>
              </a:extLst>
            </p:cNvPr>
            <p:cNvSpPr/>
            <p:nvPr/>
          </p:nvSpPr>
          <p:spPr>
            <a:xfrm rot="16200000">
              <a:off x="7265831" y="3199413"/>
              <a:ext cx="2357030" cy="1607343"/>
            </a:xfrm>
            <a:prstGeom prst="uturnArrow">
              <a:avLst>
                <a:gd name="adj1" fmla="val 5646"/>
                <a:gd name="adj2" fmla="val 9165"/>
                <a:gd name="adj3" fmla="val 8578"/>
                <a:gd name="adj4" fmla="val 23810"/>
                <a:gd name="adj5" fmla="val 77714"/>
              </a:avLst>
            </a:prstGeom>
            <a:solidFill>
              <a:schemeClr val="tx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BBD49737-EA58-F5DF-B543-48EE4F74A054}"/>
                </a:ext>
              </a:extLst>
            </p:cNvPr>
            <p:cNvSpPr/>
            <p:nvPr/>
          </p:nvSpPr>
          <p:spPr>
            <a:xfrm>
              <a:off x="9560519" y="1131525"/>
              <a:ext cx="221670" cy="1037434"/>
            </a:xfrm>
            <a:prstGeom prst="downArrow">
              <a:avLst>
                <a:gd name="adj1" fmla="val 33333"/>
                <a:gd name="adj2" fmla="val 58365"/>
              </a:avLst>
            </a:prstGeom>
            <a:solidFill>
              <a:schemeClr val="tx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Bent 23">
              <a:extLst>
                <a:ext uri="{FF2B5EF4-FFF2-40B4-BE49-F238E27FC236}">
                  <a16:creationId xmlns:a16="http://schemas.microsoft.com/office/drawing/2014/main" id="{D34A2E9B-15DB-EEF6-BC5D-AAD914891F65}"/>
                </a:ext>
              </a:extLst>
            </p:cNvPr>
            <p:cNvSpPr/>
            <p:nvPr/>
          </p:nvSpPr>
          <p:spPr>
            <a:xfrm rot="5400000">
              <a:off x="9354332" y="3923318"/>
              <a:ext cx="3255058" cy="1253816"/>
            </a:xfrm>
            <a:prstGeom prst="bentArrow">
              <a:avLst>
                <a:gd name="adj1" fmla="val 6606"/>
                <a:gd name="adj2" fmla="val 12419"/>
                <a:gd name="adj3" fmla="val 13948"/>
                <a:gd name="adj4" fmla="val 30816"/>
              </a:avLst>
            </a:prstGeom>
            <a:solidFill>
              <a:schemeClr val="tx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9EA7BF7-3AD1-BA7D-D5F0-CA36225A06FD}"/>
                </a:ext>
              </a:extLst>
            </p:cNvPr>
            <p:cNvSpPr/>
            <p:nvPr/>
          </p:nvSpPr>
          <p:spPr>
            <a:xfrm rot="18900000">
              <a:off x="9103073" y="2391252"/>
              <a:ext cx="1136562" cy="1136562"/>
            </a:xfrm>
            <a:prstGeom prst="roundRect">
              <a:avLst>
                <a:gd name="adj" fmla="val 6071"/>
              </a:avLst>
            </a:prstGeom>
            <a:solidFill>
              <a:srgbClr val="92D050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6E5574-74C2-36F9-E50D-A7D7CDE1B716}"/>
                </a:ext>
              </a:extLst>
            </p:cNvPr>
            <p:cNvSpPr txBox="1"/>
            <p:nvPr/>
          </p:nvSpPr>
          <p:spPr>
            <a:xfrm>
              <a:off x="9091207" y="2750228"/>
              <a:ext cx="1159293" cy="369332"/>
            </a:xfrm>
            <a:prstGeom prst="rect">
              <a:avLst/>
            </a:prstGeom>
            <a:noFill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800" dirty="0"/>
                <a:t>condición</a:t>
              </a:r>
              <a:endParaRPr lang="en-US" sz="18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BA9B56-100A-0540-90EF-A3602DE46BA3}"/>
                </a:ext>
              </a:extLst>
            </p:cNvPr>
            <p:cNvSpPr txBox="1"/>
            <p:nvPr/>
          </p:nvSpPr>
          <p:spPr>
            <a:xfrm>
              <a:off x="9712902" y="3953663"/>
              <a:ext cx="1524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>
                  <a:solidFill>
                    <a:srgbClr val="92D050"/>
                  </a:solidFill>
                </a:rPr>
                <a:t>true</a:t>
              </a:r>
              <a:endParaRPr lang="en-US" sz="1800" dirty="0">
                <a:solidFill>
                  <a:srgbClr val="92D05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DF0085-A024-B019-B613-1B2B5467D339}"/>
                </a:ext>
              </a:extLst>
            </p:cNvPr>
            <p:cNvSpPr txBox="1"/>
            <p:nvPr/>
          </p:nvSpPr>
          <p:spPr>
            <a:xfrm>
              <a:off x="10489189" y="2507663"/>
              <a:ext cx="825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>
                  <a:solidFill>
                    <a:srgbClr val="C00000"/>
                  </a:solidFill>
                </a:rPr>
                <a:t>false</a:t>
              </a:r>
              <a:endParaRPr lang="en-US" sz="1800" dirty="0">
                <a:solidFill>
                  <a:srgbClr val="C00000"/>
                </a:solidFill>
              </a:endParaRPr>
            </a:p>
          </p:txBody>
        </p:sp>
        <p:sp>
          <p:nvSpPr>
            <p:cNvPr id="34" name="Arrow: Down 33">
              <a:extLst>
                <a:ext uri="{FF2B5EF4-FFF2-40B4-BE49-F238E27FC236}">
                  <a16:creationId xmlns:a16="http://schemas.microsoft.com/office/drawing/2014/main" id="{843D6637-FEA8-50EE-2103-6FC0ABE76CF0}"/>
                </a:ext>
              </a:extLst>
            </p:cNvPr>
            <p:cNvSpPr/>
            <p:nvPr/>
          </p:nvSpPr>
          <p:spPr>
            <a:xfrm>
              <a:off x="9545139" y="3713926"/>
              <a:ext cx="221670" cy="1037434"/>
            </a:xfrm>
            <a:prstGeom prst="downArrow">
              <a:avLst>
                <a:gd name="adj1" fmla="val 33333"/>
                <a:gd name="adj2" fmla="val 58365"/>
              </a:avLst>
            </a:prstGeom>
            <a:solidFill>
              <a:schemeClr val="tx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5ED43F8-CFF2-87D4-0716-0CD14673B37E}"/>
                </a:ext>
              </a:extLst>
            </p:cNvPr>
            <p:cNvSpPr/>
            <p:nvPr/>
          </p:nvSpPr>
          <p:spPr>
            <a:xfrm>
              <a:off x="8349028" y="4738029"/>
              <a:ext cx="2613891" cy="78552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E51201-DDED-FDB0-1402-9912088B9E72}"/>
                </a:ext>
              </a:extLst>
            </p:cNvPr>
            <p:cNvSpPr txBox="1"/>
            <p:nvPr/>
          </p:nvSpPr>
          <p:spPr>
            <a:xfrm>
              <a:off x="8598683" y="4951724"/>
              <a:ext cx="2082621" cy="369332"/>
            </a:xfrm>
            <a:prstGeom prst="rect">
              <a:avLst/>
            </a:prstGeom>
            <a:noFill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800" dirty="0"/>
                <a:t>código condicional</a:t>
              </a:r>
              <a:endParaRPr lang="en-US" sz="1800" dirty="0"/>
            </a:p>
          </p:txBody>
        </p:sp>
      </p:grpSp>
      <p:sp>
        <p:nvSpPr>
          <p:cNvPr id="38" name="Rectangle 1">
            <a:extLst>
              <a:ext uri="{FF2B5EF4-FFF2-40B4-BE49-F238E27FC236}">
                <a16:creationId xmlns:a16="http://schemas.microsoft.com/office/drawing/2014/main" id="{24C0FCEB-2AF2-F2F7-CB69-4F6DB3A99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7881" y="5438453"/>
            <a:ext cx="2422929" cy="1139603"/>
          </a:xfrm>
          <a:prstGeom prst="roundRect">
            <a:avLst>
              <a:gd name="adj" fmla="val 8309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condicion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instrucciones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DF953E-DC80-8BD9-1A13-05045D211702}"/>
              </a:ext>
            </a:extLst>
          </p:cNvPr>
          <p:cNvSpPr txBox="1"/>
          <p:nvPr/>
        </p:nvSpPr>
        <p:spPr>
          <a:xfrm>
            <a:off x="1368025" y="5485034"/>
            <a:ext cx="2169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0B0F0"/>
                </a:solidFill>
              </a:rPr>
              <a:t>Sintaxis de la instrucción </a:t>
            </a:r>
            <a:r>
              <a:rPr lang="es-ES" b="1" dirty="0" err="1">
                <a:solidFill>
                  <a:srgbClr val="00B0F0"/>
                </a:solidFill>
              </a:rPr>
              <a:t>while</a:t>
            </a:r>
            <a:r>
              <a:rPr lang="es-ES" dirty="0">
                <a:solidFill>
                  <a:srgbClr val="00B0F0"/>
                </a:solidFill>
              </a:rPr>
              <a:t> de Java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55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CB6A5C-DBB4-AB63-9D46-730BE753C726}"/>
              </a:ext>
            </a:extLst>
          </p:cNvPr>
          <p:cNvGrpSpPr/>
          <p:nvPr/>
        </p:nvGrpSpPr>
        <p:grpSpPr>
          <a:xfrm>
            <a:off x="838200" y="-31780"/>
            <a:ext cx="4629752" cy="1015663"/>
            <a:chOff x="924025" y="1526961"/>
            <a:chExt cx="4629752" cy="10156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5771B44-1BCC-A25B-2F3C-0E35BABF6B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9BA64A-2B91-E3AC-4242-79EBD525B74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while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F2B7A0-0A0E-35DF-626B-8A3F6DD4AADD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4F3856-393F-0522-0BD2-C86F36E9847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F30606B3-27F0-99F5-455C-B0AF760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repetitiva </a:t>
            </a:r>
            <a:r>
              <a:rPr lang="es-ES" dirty="0" err="1"/>
              <a:t>while</a:t>
            </a:r>
            <a:r>
              <a:rPr lang="es-ES" dirty="0"/>
              <a:t>. Ejemplo.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16</a:t>
            </a:fld>
            <a:endParaRPr lang="es-PE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C80494-69D9-2273-A769-5F7EE7C4E1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4905375" cy="4373562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Se requiere un programa que permita ingresar la edad de una persona​.</a:t>
            </a:r>
          </a:p>
          <a:p>
            <a:pPr marL="50800" indent="0"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Si el usuario ingresa un valor negativo, deberá pedir nuevamente la edad​.</a:t>
            </a:r>
          </a:p>
          <a:p>
            <a:pPr marL="50800" indent="0"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Si el valor ingresado no es negativo, el programa deberá mostrar la edad ingresada​.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E9911AD-F23A-A510-184A-D0F6053FC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540" y="2161274"/>
            <a:ext cx="4880119" cy="3743539"/>
          </a:xfrm>
          <a:prstGeom prst="roundRect">
            <a:avLst>
              <a:gd name="adj" fmla="val 2884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static 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(String[]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189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args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-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Scanner lector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Scanner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(System.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Ingrese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lector.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nextInt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lector.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nextLine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ingresada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06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CB6A5C-DBB4-AB63-9D46-730BE753C726}"/>
              </a:ext>
            </a:extLst>
          </p:cNvPr>
          <p:cNvGrpSpPr/>
          <p:nvPr/>
        </p:nvGrpSpPr>
        <p:grpSpPr>
          <a:xfrm>
            <a:off x="838200" y="-31780"/>
            <a:ext cx="4629752" cy="1015663"/>
            <a:chOff x="924025" y="1526961"/>
            <a:chExt cx="4629752" cy="10156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5771B44-1BCC-A25B-2F3C-0E35BABF6B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9BA64A-2B91-E3AC-4242-79EBD525B74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while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F2B7A0-0A0E-35DF-626B-8A3F6DD4AADD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4F3856-393F-0522-0BD2-C86F36E9847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F30606B3-27F0-99F5-455C-B0AF760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¿Puede un bucle ser infinito?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17</a:t>
            </a:fld>
            <a:endParaRPr lang="es-PE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C80494-69D9-2273-A769-5F7EE7C4E1A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b="1" dirty="0">
                <a:solidFill>
                  <a:schemeClr val="accent2"/>
                </a:solidFill>
              </a:rPr>
              <a:t>Sí.</a:t>
            </a:r>
          </a:p>
          <a:p>
            <a:r>
              <a:rPr lang="es-ES" dirty="0"/>
              <a:t>Un </a:t>
            </a:r>
            <a:r>
              <a:rPr lang="es-ES" b="1" dirty="0"/>
              <a:t>bucle infinito</a:t>
            </a:r>
            <a:r>
              <a:rPr lang="es-ES" dirty="0"/>
              <a:t> es aquel que se </a:t>
            </a:r>
            <a:r>
              <a:rPr lang="es-ES" b="1" dirty="0"/>
              <a:t>repite</a:t>
            </a:r>
            <a:r>
              <a:rPr lang="es-ES" dirty="0"/>
              <a:t> de </a:t>
            </a:r>
            <a:r>
              <a:rPr lang="es-ES" b="1" dirty="0"/>
              <a:t>forma indefinida</a:t>
            </a:r>
            <a:r>
              <a:rPr lang="es-ES" dirty="0"/>
              <a:t> debido a que la </a:t>
            </a:r>
            <a:r>
              <a:rPr lang="es-ES" b="1" dirty="0"/>
              <a:t>condición</a:t>
            </a:r>
            <a:r>
              <a:rPr lang="es-ES" dirty="0"/>
              <a:t> es </a:t>
            </a:r>
            <a:r>
              <a:rPr lang="es-ES" b="1" dirty="0"/>
              <a:t>siempre verdadera</a:t>
            </a:r>
            <a:r>
              <a:rPr lang="es-ES" dirty="0"/>
              <a:t>.</a:t>
            </a:r>
          </a:p>
          <a:p>
            <a:r>
              <a:rPr lang="es-ES" dirty="0"/>
              <a:t>Tiene un efecto perjudicial pues el </a:t>
            </a:r>
            <a:br>
              <a:rPr lang="es-ES" dirty="0"/>
            </a:br>
            <a:r>
              <a:rPr lang="es-ES" dirty="0"/>
              <a:t>programa no puede completarse.</a:t>
            </a:r>
          </a:p>
          <a:p>
            <a:r>
              <a:rPr lang="es-ES" dirty="0"/>
              <a:t>Deben evitarse los bucles infinitos.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3C11DC-D95D-0F45-FF83-6FFA7059E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3916624"/>
            <a:ext cx="4088617" cy="2337886"/>
          </a:xfrm>
          <a:prstGeom prst="roundRect">
            <a:avLst>
              <a:gd name="adj" fmla="val 5807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numero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numero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numero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CED0D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en-US" sz="1600" dirty="0" err="1">
                <a:solidFill>
                  <a:srgbClr val="CED0D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numero</a:t>
            </a:r>
            <a:r>
              <a:rPr lang="en-US" altLang="en-US" sz="1600" dirty="0">
                <a:solidFill>
                  <a:srgbClr val="CED0D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++;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AA913-8756-B362-F477-1B1E3DC44503}"/>
              </a:ext>
            </a:extLst>
          </p:cNvPr>
          <p:cNvSpPr txBox="1"/>
          <p:nvPr/>
        </p:nvSpPr>
        <p:spPr>
          <a:xfrm>
            <a:off x="4221945" y="5620590"/>
            <a:ext cx="2169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0B0F0"/>
                </a:solidFill>
              </a:rPr>
              <a:t>La condición siempre será verdadera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CB2686-0EB2-93EB-193C-A7A550076C33}"/>
              </a:ext>
            </a:extLst>
          </p:cNvPr>
          <p:cNvSpPr/>
          <p:nvPr/>
        </p:nvSpPr>
        <p:spPr>
          <a:xfrm>
            <a:off x="6398408" y="4995372"/>
            <a:ext cx="952500" cy="853264"/>
          </a:xfrm>
          <a:custGeom>
            <a:avLst/>
            <a:gdLst>
              <a:gd name="connsiteX0" fmla="*/ 0 w 771525"/>
              <a:gd name="connsiteY0" fmla="*/ 704850 h 704850"/>
              <a:gd name="connsiteX1" fmla="*/ 771525 w 771525"/>
              <a:gd name="connsiteY1" fmla="*/ 0 h 704850"/>
              <a:gd name="connsiteX0" fmla="*/ 0 w 942975"/>
              <a:gd name="connsiteY0" fmla="*/ 876300 h 876300"/>
              <a:gd name="connsiteX1" fmla="*/ 942975 w 942975"/>
              <a:gd name="connsiteY1" fmla="*/ 0 h 876300"/>
              <a:gd name="connsiteX0" fmla="*/ 0 w 942975"/>
              <a:gd name="connsiteY0" fmla="*/ 876300 h 876300"/>
              <a:gd name="connsiteX1" fmla="*/ 942975 w 942975"/>
              <a:gd name="connsiteY1" fmla="*/ 0 h 876300"/>
              <a:gd name="connsiteX0" fmla="*/ 0 w 952500"/>
              <a:gd name="connsiteY0" fmla="*/ 847725 h 847725"/>
              <a:gd name="connsiteX1" fmla="*/ 952500 w 952500"/>
              <a:gd name="connsiteY1" fmla="*/ 0 h 847725"/>
              <a:gd name="connsiteX0" fmla="*/ 0 w 952500"/>
              <a:gd name="connsiteY0" fmla="*/ 847725 h 862589"/>
              <a:gd name="connsiteX1" fmla="*/ 952500 w 952500"/>
              <a:gd name="connsiteY1" fmla="*/ 0 h 862589"/>
              <a:gd name="connsiteX0" fmla="*/ 0 w 952500"/>
              <a:gd name="connsiteY0" fmla="*/ 854010 h 867477"/>
              <a:gd name="connsiteX1" fmla="*/ 952500 w 952500"/>
              <a:gd name="connsiteY1" fmla="*/ 6285 h 867477"/>
              <a:gd name="connsiteX0" fmla="*/ 0 w 952500"/>
              <a:gd name="connsiteY0" fmla="*/ 847725 h 863120"/>
              <a:gd name="connsiteX1" fmla="*/ 952500 w 952500"/>
              <a:gd name="connsiteY1" fmla="*/ 0 h 863120"/>
              <a:gd name="connsiteX0" fmla="*/ 0 w 952500"/>
              <a:gd name="connsiteY0" fmla="*/ 847725 h 863838"/>
              <a:gd name="connsiteX1" fmla="*/ 952500 w 952500"/>
              <a:gd name="connsiteY1" fmla="*/ 0 h 863838"/>
              <a:gd name="connsiteX0" fmla="*/ 0 w 952500"/>
              <a:gd name="connsiteY0" fmla="*/ 847725 h 864789"/>
              <a:gd name="connsiteX1" fmla="*/ 952500 w 952500"/>
              <a:gd name="connsiteY1" fmla="*/ 0 h 864789"/>
              <a:gd name="connsiteX0" fmla="*/ 0 w 952500"/>
              <a:gd name="connsiteY0" fmla="*/ 847725 h 865667"/>
              <a:gd name="connsiteX1" fmla="*/ 952500 w 952500"/>
              <a:gd name="connsiteY1" fmla="*/ 0 h 865667"/>
              <a:gd name="connsiteX0" fmla="*/ 0 w 952500"/>
              <a:gd name="connsiteY0" fmla="*/ 869142 h 881626"/>
              <a:gd name="connsiteX1" fmla="*/ 952500 w 952500"/>
              <a:gd name="connsiteY1" fmla="*/ 21417 h 881626"/>
              <a:gd name="connsiteX0" fmla="*/ 0 w 952500"/>
              <a:gd name="connsiteY0" fmla="*/ 851026 h 864817"/>
              <a:gd name="connsiteX1" fmla="*/ 952500 w 952500"/>
              <a:gd name="connsiteY1" fmla="*/ 3301 h 864817"/>
              <a:gd name="connsiteX0" fmla="*/ 0 w 952500"/>
              <a:gd name="connsiteY0" fmla="*/ 851332 h 853264"/>
              <a:gd name="connsiteX1" fmla="*/ 952500 w 952500"/>
              <a:gd name="connsiteY1" fmla="*/ 3607 h 85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0" h="853264">
                <a:moveTo>
                  <a:pt x="0" y="851332"/>
                </a:moveTo>
                <a:cubicBezTo>
                  <a:pt x="457200" y="902132"/>
                  <a:pt x="171450" y="-66243"/>
                  <a:pt x="952500" y="3607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2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21BDE0-FF21-0D39-492F-565577208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83"/>
          <a:stretch/>
        </p:blipFill>
        <p:spPr>
          <a:xfrm flipH="1">
            <a:off x="9334500" y="500220"/>
            <a:ext cx="2857500" cy="635778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6CB6A5C-DBB4-AB63-9D46-730BE753C726}"/>
              </a:ext>
            </a:extLst>
          </p:cNvPr>
          <p:cNvGrpSpPr/>
          <p:nvPr/>
        </p:nvGrpSpPr>
        <p:grpSpPr>
          <a:xfrm>
            <a:off x="838200" y="-31780"/>
            <a:ext cx="4629752" cy="1015663"/>
            <a:chOff x="924025" y="1526961"/>
            <a:chExt cx="4629752" cy="10156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5771B44-1BCC-A25B-2F3C-0E35BABF6B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9BA64A-2B91-E3AC-4242-79EBD525B74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while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F2B7A0-0A0E-35DF-626B-8A3F6DD4AADD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4F3856-393F-0522-0BD2-C86F36E9847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F30606B3-27F0-99F5-455C-B0AF760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Cómo terminar un bucle. Centinelas.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18</a:t>
            </a:fld>
            <a:endParaRPr lang="es-PE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C80494-69D9-2273-A769-5F7EE7C4E1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8658225" cy="4373562"/>
          </a:xfrm>
        </p:spPr>
        <p:txBody>
          <a:bodyPr/>
          <a:lstStyle/>
          <a:p>
            <a:r>
              <a:rPr lang="es-ES" dirty="0"/>
              <a:t>La forma más correcta de terminar un bucle es utilizar un </a:t>
            </a:r>
            <a:r>
              <a:rPr lang="es-ES" b="1" dirty="0">
                <a:solidFill>
                  <a:schemeClr val="accent2"/>
                </a:solidFill>
              </a:rPr>
              <a:t>centinela</a:t>
            </a:r>
            <a:r>
              <a:rPr lang="es-ES" dirty="0"/>
              <a:t> 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(Joyanes, 2008)</a:t>
            </a: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Un </a:t>
            </a:r>
            <a:r>
              <a:rPr lang="en-US" b="1" dirty="0" err="1"/>
              <a:t>centinela</a:t>
            </a:r>
            <a:r>
              <a:rPr lang="en-US" dirty="0"/>
              <a:t>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b="1" dirty="0"/>
              <a:t>variable</a:t>
            </a:r>
            <a:r>
              <a:rPr lang="en-US" dirty="0"/>
              <a:t> que </a:t>
            </a:r>
            <a:r>
              <a:rPr lang="en-US" b="1" dirty="0"/>
              <a:t>“</a:t>
            </a:r>
            <a:r>
              <a:rPr lang="en-US" b="1" dirty="0" err="1"/>
              <a:t>avisa</a:t>
            </a:r>
            <a:r>
              <a:rPr lang="en-US" b="1" dirty="0"/>
              <a:t>”</a:t>
            </a:r>
            <a:r>
              <a:rPr lang="en-US" dirty="0"/>
              <a:t> al </a:t>
            </a:r>
            <a:r>
              <a:rPr lang="en-US" dirty="0" err="1"/>
              <a:t>bucle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valor </a:t>
            </a:r>
            <a:r>
              <a:rPr lang="en-US" dirty="0" err="1"/>
              <a:t>cumple</a:t>
            </a:r>
            <a:r>
              <a:rPr lang="en-US" dirty="0"/>
              <a:t> </a:t>
            </a:r>
            <a:r>
              <a:rPr lang="en-US" dirty="0" err="1"/>
              <a:t>ciertas</a:t>
            </a:r>
            <a:r>
              <a:rPr lang="en-US" dirty="0"/>
              <a:t> </a:t>
            </a:r>
            <a:r>
              <a:rPr lang="en-US" dirty="0" err="1"/>
              <a:t>condiciones</a:t>
            </a:r>
            <a:r>
              <a:rPr lang="en-US" dirty="0"/>
              <a:t>.</a:t>
            </a:r>
          </a:p>
          <a:p>
            <a:r>
              <a:rPr lang="en-US" dirty="0" err="1"/>
              <a:t>Puede</a:t>
            </a:r>
            <a:r>
              <a:rPr lang="en-US" dirty="0"/>
              <a:t> ser de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dato</a:t>
            </a:r>
            <a:r>
              <a:rPr lang="en-US" dirty="0"/>
              <a:t>, </a:t>
            </a:r>
            <a:r>
              <a:rPr lang="en-US" dirty="0" err="1"/>
              <a:t>aunque</a:t>
            </a:r>
            <a:r>
              <a:rPr lang="en-US" dirty="0"/>
              <a:t> es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útil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es de </a:t>
            </a:r>
            <a:r>
              <a:rPr lang="en-US" b="1" dirty="0" err="1">
                <a:solidFill>
                  <a:srgbClr val="0070C0"/>
                </a:solidFill>
              </a:rPr>
              <a:t>tipo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lógico</a:t>
            </a:r>
            <a:r>
              <a:rPr lang="en-US" dirty="0"/>
              <a:t>.</a:t>
            </a:r>
          </a:p>
          <a:p>
            <a:r>
              <a:rPr lang="en-US" dirty="0" err="1"/>
              <a:t>Ayuda</a:t>
            </a:r>
            <a:r>
              <a:rPr lang="en-US" dirty="0"/>
              <a:t> a </a:t>
            </a:r>
            <a:r>
              <a:rPr lang="en-US" dirty="0" err="1"/>
              <a:t>mejorar</a:t>
            </a:r>
            <a:r>
              <a:rPr lang="en-US" dirty="0"/>
              <a:t> la </a:t>
            </a:r>
            <a:r>
              <a:rPr lang="en-US" dirty="0" err="1"/>
              <a:t>legibilidad</a:t>
            </a:r>
            <a:r>
              <a:rPr lang="en-US" dirty="0"/>
              <a:t> y </a:t>
            </a:r>
            <a:r>
              <a:rPr lang="en-US" dirty="0" err="1"/>
              <a:t>comprensión</a:t>
            </a:r>
            <a:r>
              <a:rPr lang="en-US" dirty="0"/>
              <a:t> del </a:t>
            </a:r>
            <a:r>
              <a:rPr lang="en-US" dirty="0" err="1"/>
              <a:t>código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19AC85-97A7-F481-8CDB-735F62829251}"/>
              </a:ext>
            </a:extLst>
          </p:cNvPr>
          <p:cNvSpPr txBox="1"/>
          <p:nvPr/>
        </p:nvSpPr>
        <p:spPr>
          <a:xfrm>
            <a:off x="66675" y="6340716"/>
            <a:ext cx="1082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https://media.istockphoto.com/id/185312862/photo/army-soldier-with-a-rifle-holding-and-looking-through-binoculars.jpg?s=612x612&amp;w=0&amp;k=20&amp;c=y5c4YuBpF-GV42QptlgUULCsDCsLzlG0-zvi9xI543c=</a:t>
            </a:r>
          </a:p>
        </p:txBody>
      </p:sp>
    </p:spTree>
    <p:extLst>
      <p:ext uri="{BB962C8B-B14F-4D97-AF65-F5344CB8AC3E}">
        <p14:creationId xmlns:p14="http://schemas.microsoft.com/office/powerpoint/2010/main" val="246559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CB6A5C-DBB4-AB63-9D46-730BE753C726}"/>
              </a:ext>
            </a:extLst>
          </p:cNvPr>
          <p:cNvGrpSpPr/>
          <p:nvPr/>
        </p:nvGrpSpPr>
        <p:grpSpPr>
          <a:xfrm>
            <a:off x="838200" y="-31780"/>
            <a:ext cx="4629752" cy="1015663"/>
            <a:chOff x="924025" y="1526961"/>
            <a:chExt cx="4629752" cy="10156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5771B44-1BCC-A25B-2F3C-0E35BABF6B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9BA64A-2B91-E3AC-4242-79EBD525B74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while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F2B7A0-0A0E-35DF-626B-8A3F6DD4AADD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4F3856-393F-0522-0BD2-C86F36E9847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F30606B3-27F0-99F5-455C-B0AF760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Centinelas. Ejemplo.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19</a:t>
            </a:fld>
            <a:endParaRPr lang="es-PE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C80494-69D9-2273-A769-5F7EE7C4E1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846263"/>
            <a:ext cx="4914900" cy="4373562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Se requiere un programa que permita ingresar el día de la semana en valor numérico). Los valores permitidos son del 1 al 7. </a:t>
            </a:r>
          </a:p>
          <a:p>
            <a:pPr marL="50800" indent="0"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Si se ingresa otro valor, el programa deberá pedir nuevamente que se ingrese el día de la semana.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DF13D4-BD6F-27B8-94A2-8177F54DDDD4}"/>
              </a:ext>
            </a:extLst>
          </p:cNvPr>
          <p:cNvSpPr/>
          <p:nvPr/>
        </p:nvSpPr>
        <p:spPr>
          <a:xfrm>
            <a:off x="5876925" y="2078072"/>
            <a:ext cx="5802425" cy="3749609"/>
          </a:xfrm>
          <a:prstGeom prst="roundRect">
            <a:avLst>
              <a:gd name="adj" fmla="val 2950"/>
            </a:avLst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C95DFB6-2094-992D-FC8F-53DE2203C4F6}"/>
              </a:ext>
            </a:extLst>
          </p:cNvPr>
          <p:cNvSpPr/>
          <p:nvPr/>
        </p:nvSpPr>
        <p:spPr>
          <a:xfrm>
            <a:off x="6408160" y="4535523"/>
            <a:ext cx="3576205" cy="255552"/>
          </a:xfrm>
          <a:prstGeom prst="roundRect">
            <a:avLst>
              <a:gd name="adj" fmla="val 50000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557A406-79C4-13DB-2576-6BFB889E0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0750" y="2078072"/>
            <a:ext cx="5802425" cy="3749609"/>
          </a:xfrm>
          <a:prstGeom prst="roundRect">
            <a:avLst>
              <a:gd name="adj" fmla="val 2696"/>
            </a:avLst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Scanner lector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Scanner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(System.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esDiaInvalido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esDiaInvalido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Ingrese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día de la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semana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(1-7):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lector.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nextInt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lector.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nextLine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esDiaInvalido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||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&gt;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7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"Día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ingresado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76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7D8-1988-8EA2-6C46-C9C1CFD3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795"/>
            <a:ext cx="10515600" cy="785528"/>
          </a:xfrm>
        </p:spPr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0A32FA-881A-6658-E78B-522E3A3AC1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</a:t>
            </a:fld>
            <a:endParaRPr lang="es-P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8C8243-B09A-A0DA-E645-A43C931D7914}"/>
              </a:ext>
            </a:extLst>
          </p:cNvPr>
          <p:cNvSpPr/>
          <p:nvPr/>
        </p:nvSpPr>
        <p:spPr>
          <a:xfrm>
            <a:off x="6191250" y="1641475"/>
            <a:ext cx="4457700" cy="22193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D0B61-C84B-78EA-6225-A862B3AB7C74}"/>
              </a:ext>
            </a:extLst>
          </p:cNvPr>
          <p:cNvSpPr/>
          <p:nvPr/>
        </p:nvSpPr>
        <p:spPr>
          <a:xfrm>
            <a:off x="1524000" y="4051300"/>
            <a:ext cx="4457700" cy="22193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4A0EB9-B706-52DE-78F6-38371FC44F43}"/>
              </a:ext>
            </a:extLst>
          </p:cNvPr>
          <p:cNvSpPr/>
          <p:nvPr/>
        </p:nvSpPr>
        <p:spPr>
          <a:xfrm>
            <a:off x="6191250" y="4051300"/>
            <a:ext cx="4457700" cy="22193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30FCF5-BFF7-83C2-6B02-6FD8F5CFF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9" r="55903"/>
          <a:stretch/>
        </p:blipFill>
        <p:spPr>
          <a:xfrm>
            <a:off x="6191250" y="1751667"/>
            <a:ext cx="857250" cy="2009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ED9893-E2BE-A833-E254-C68CF75FB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9" r="55903"/>
          <a:stretch/>
        </p:blipFill>
        <p:spPr>
          <a:xfrm>
            <a:off x="1543050" y="4140052"/>
            <a:ext cx="857250" cy="2009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EB8131-B0D7-5837-F84C-0E482D1E2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9" r="55903"/>
          <a:stretch/>
        </p:blipFill>
        <p:spPr>
          <a:xfrm>
            <a:off x="6210300" y="4111477"/>
            <a:ext cx="857250" cy="20097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AF249D-01C2-A9F5-3AB4-2F41AC8CB35A}"/>
              </a:ext>
            </a:extLst>
          </p:cNvPr>
          <p:cNvSpPr txBox="1"/>
          <p:nvPr/>
        </p:nvSpPr>
        <p:spPr>
          <a:xfrm>
            <a:off x="7643813" y="2155557"/>
            <a:ext cx="22002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Árboles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de decision ¿Qué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representan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1C262-7AFD-CEA5-C7AF-0B72EFA35C60}"/>
              </a:ext>
            </a:extLst>
          </p:cNvPr>
          <p:cNvSpPr txBox="1"/>
          <p:nvPr/>
        </p:nvSpPr>
        <p:spPr>
          <a:xfrm>
            <a:off x="2881312" y="4544774"/>
            <a:ext cx="22002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Diferencias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entre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if..else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y switch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3F1DAC-B052-66BD-F0E0-99B9EAC051F7}"/>
              </a:ext>
            </a:extLst>
          </p:cNvPr>
          <p:cNvSpPr txBox="1"/>
          <p:nvPr/>
        </p:nvSpPr>
        <p:spPr>
          <a:xfrm>
            <a:off x="7643812" y="4544774"/>
            <a:ext cx="22002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¿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Cómo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elegir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la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estructura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condicional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35E4AC-8514-E819-F999-05B293F067E3}"/>
              </a:ext>
            </a:extLst>
          </p:cNvPr>
          <p:cNvSpPr/>
          <p:nvPr/>
        </p:nvSpPr>
        <p:spPr>
          <a:xfrm>
            <a:off x="1428750" y="1543050"/>
            <a:ext cx="9334500" cy="482715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84E970-8B6B-C013-9D4E-EF922A529E0E}"/>
              </a:ext>
            </a:extLst>
          </p:cNvPr>
          <p:cNvSpPr/>
          <p:nvPr/>
        </p:nvSpPr>
        <p:spPr>
          <a:xfrm>
            <a:off x="1524000" y="1641475"/>
            <a:ext cx="4457700" cy="2219325"/>
          </a:xfrm>
          <a:prstGeom prst="rect">
            <a:avLst/>
          </a:prstGeom>
          <a:solidFill>
            <a:schemeClr val="tx2">
              <a:lumMod val="25000"/>
            </a:schemeClr>
          </a:solidFill>
          <a:ln w="12700">
            <a:solidFill>
              <a:schemeClr val="bg1">
                <a:lumMod val="8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6012E-622C-01FE-D0E7-6284FA5350A4}"/>
              </a:ext>
            </a:extLst>
          </p:cNvPr>
          <p:cNvSpPr txBox="1"/>
          <p:nvPr/>
        </p:nvSpPr>
        <p:spPr>
          <a:xfrm>
            <a:off x="2881313" y="2165736"/>
            <a:ext cx="22002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Anidamiento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¿Qué se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puede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anidar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4F2729-5111-87FA-ABA6-6206BE9F1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9" r="55903"/>
          <a:stretch/>
        </p:blipFill>
        <p:spPr>
          <a:xfrm>
            <a:off x="1533525" y="1780242"/>
            <a:ext cx="8572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5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20</a:t>
            </a:fld>
            <a:endParaRPr lang="es-P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while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B4B5B-713C-2D58-C773-D4CFF9997391}"/>
              </a:ext>
            </a:extLst>
          </p:cNvPr>
          <p:cNvGrpSpPr/>
          <p:nvPr/>
        </p:nvGrpSpPr>
        <p:grpSpPr>
          <a:xfrm>
            <a:off x="1955128" y="3561599"/>
            <a:ext cx="4629752" cy="1015663"/>
            <a:chOff x="924025" y="1526961"/>
            <a:chExt cx="4629752" cy="10156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F2FB8B-07D6-48FB-E370-38EA1636528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AFDEB-1E73-3FEA-2DFF-DBAF08C0A2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Expresiones Regulares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F77E9-2E11-217F-40EC-8E3C7703B3B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9D5F82-C60A-5B84-5E19-A1B153065B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E64018-3B15-9632-CB2F-2B6645E41DAE}"/>
              </a:ext>
            </a:extLst>
          </p:cNvPr>
          <p:cNvGrpSpPr/>
          <p:nvPr/>
        </p:nvGrpSpPr>
        <p:grpSpPr>
          <a:xfrm>
            <a:off x="1955128" y="4451144"/>
            <a:ext cx="4629752" cy="1015663"/>
            <a:chOff x="924025" y="1526961"/>
            <a:chExt cx="4629752" cy="10156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8A50BB-300B-F26F-ADB7-B0B55EB7338C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8F2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185618-C09D-95CF-DC04-5725D3C0AF0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146E69-21B2-D60A-ECD9-9207BF6D6CB9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5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BD4D3C1-92A0-4BED-FBC6-0F1902423E87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Estructuras Repetitivas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C5BE8B0-C4F2-1819-708B-EFC5B549A29E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Contadores y Acumuladores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762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91E858-98ED-AC08-A227-785606CEF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29437"/>
            <a:ext cx="2902719" cy="238528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B4E75D-8D95-219B-526E-1D8AEC9FCA98}"/>
              </a:ext>
            </a:extLst>
          </p:cNvPr>
          <p:cNvGrpSpPr/>
          <p:nvPr/>
        </p:nvGrpSpPr>
        <p:grpSpPr>
          <a:xfrm>
            <a:off x="838200" y="-31781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C017B3-9429-86EA-F638-7A3C633A9905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89F6E6-BA6F-48E4-E16F-704FAF12DF0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Contadores y Acumuladores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6AB47E-138D-79DC-1755-E4A8897085A6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1AB79D-7477-5460-FE5E-6C5BFD5E178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F30606B3-27F0-99F5-455C-B0AF760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Variables de control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21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E109DD-EB3D-B14B-2FE8-7DE0FD091F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ES" dirty="0"/>
              <a:t>Al trabajar con estructuras repetitivas </a:t>
            </a:r>
            <a:br>
              <a:rPr lang="es-ES" dirty="0"/>
            </a:br>
            <a:r>
              <a:rPr lang="es-ES" dirty="0"/>
              <a:t>empleamos dos tipos de variables de control: </a:t>
            </a:r>
          </a:p>
          <a:p>
            <a:pPr lvl="1"/>
            <a:r>
              <a:rPr lang="es-ES" dirty="0"/>
              <a:t>Contador.</a:t>
            </a:r>
          </a:p>
          <a:p>
            <a:pPr lvl="1"/>
            <a:r>
              <a:rPr lang="es-ES" dirty="0"/>
              <a:t>Acumulador.</a:t>
            </a:r>
          </a:p>
          <a:p>
            <a:r>
              <a:rPr lang="es-ES" dirty="0"/>
              <a:t>Los </a:t>
            </a:r>
            <a:r>
              <a:rPr lang="es-ES" b="1" dirty="0"/>
              <a:t>contadores</a:t>
            </a:r>
            <a:r>
              <a:rPr lang="es-ES" dirty="0"/>
              <a:t> y </a:t>
            </a:r>
            <a:r>
              <a:rPr lang="es-ES" b="1" dirty="0"/>
              <a:t>acumuladores</a:t>
            </a:r>
            <a:r>
              <a:rPr lang="es-ES" dirty="0"/>
              <a:t> deben </a:t>
            </a:r>
            <a:r>
              <a:rPr lang="es-ES" b="1" dirty="0"/>
              <a:t>inicializarse</a:t>
            </a:r>
            <a:r>
              <a:rPr lang="es-ES" dirty="0"/>
              <a:t> antes de participar en un bucle.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E8F93A-54AB-3484-84F4-58FCA3C8B787}"/>
              </a:ext>
            </a:extLst>
          </p:cNvPr>
          <p:cNvSpPr txBox="1"/>
          <p:nvPr/>
        </p:nvSpPr>
        <p:spPr>
          <a:xfrm>
            <a:off x="1825291" y="5127552"/>
            <a:ext cx="2800767" cy="9702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 err="1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miContador</a:t>
            </a:r>
            <a:r>
              <a:rPr lang="es-ES" sz="20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s-ES" sz="20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sz="2000" dirty="0">
                <a:solidFill>
                  <a:srgbClr val="0070C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miAcumulador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0CBD0E-73C9-5EC1-EA45-FECFFD96CB69}"/>
              </a:ext>
            </a:extLst>
          </p:cNvPr>
          <p:cNvSpPr txBox="1"/>
          <p:nvPr/>
        </p:nvSpPr>
        <p:spPr>
          <a:xfrm>
            <a:off x="4945881" y="5320265"/>
            <a:ext cx="2902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00B0F0"/>
                </a:solidFill>
              </a:rPr>
              <a:t>El valor de inicialización no siempre debe ser cero.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B1F04-7449-1DB6-1117-8F76E2D7ACF7}"/>
              </a:ext>
            </a:extLst>
          </p:cNvPr>
          <p:cNvSpPr txBox="1"/>
          <p:nvPr/>
        </p:nvSpPr>
        <p:spPr>
          <a:xfrm>
            <a:off x="177674" y="6345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https://m.media-amazon.com/images/I/51A445eaJrL.jpg</a:t>
            </a:r>
          </a:p>
        </p:txBody>
      </p:sp>
    </p:spTree>
    <p:extLst>
      <p:ext uri="{BB962C8B-B14F-4D97-AF65-F5344CB8AC3E}">
        <p14:creationId xmlns:p14="http://schemas.microsoft.com/office/powerpoint/2010/main" val="143820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3B4E75D-8D95-219B-526E-1D8AEC9FCA98}"/>
              </a:ext>
            </a:extLst>
          </p:cNvPr>
          <p:cNvGrpSpPr/>
          <p:nvPr/>
        </p:nvGrpSpPr>
        <p:grpSpPr>
          <a:xfrm>
            <a:off x="838200" y="-31781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C017B3-9429-86EA-F638-7A3C633A9905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89F6E6-BA6F-48E4-E16F-704FAF12DF0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Contadores y Acumuladores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6AB47E-138D-79DC-1755-E4A8897085A6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1AB79D-7477-5460-FE5E-6C5BFD5E178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F30606B3-27F0-99F5-455C-B0AF760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Contadores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22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E109DD-EB3D-B14B-2FE8-7DE0FD091F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ES" dirty="0"/>
              <a:t>Un </a:t>
            </a:r>
            <a:r>
              <a:rPr lang="es-ES" b="1" dirty="0">
                <a:solidFill>
                  <a:schemeClr val="accent2"/>
                </a:solidFill>
              </a:rPr>
              <a:t>contador</a:t>
            </a:r>
            <a:r>
              <a:rPr lang="es-ES" dirty="0"/>
              <a:t> es una </a:t>
            </a:r>
            <a:r>
              <a:rPr lang="es-ES" b="1" dirty="0">
                <a:solidFill>
                  <a:schemeClr val="accent2"/>
                </a:solidFill>
              </a:rPr>
              <a:t>variable</a:t>
            </a:r>
            <a:r>
              <a:rPr lang="es-ES" dirty="0"/>
              <a:t> que se </a:t>
            </a:r>
            <a:r>
              <a:rPr lang="es-ES" b="1" dirty="0">
                <a:solidFill>
                  <a:schemeClr val="accent2"/>
                </a:solidFill>
              </a:rPr>
              <a:t>incrementa</a:t>
            </a:r>
            <a:r>
              <a:rPr lang="es-ES" dirty="0"/>
              <a:t> o </a:t>
            </a:r>
            <a:r>
              <a:rPr lang="es-ES" b="1" dirty="0">
                <a:solidFill>
                  <a:schemeClr val="accent2"/>
                </a:solidFill>
              </a:rPr>
              <a:t>disminuye</a:t>
            </a:r>
            <a:r>
              <a:rPr lang="es-ES" dirty="0"/>
              <a:t> en un valor </a:t>
            </a:r>
            <a:r>
              <a:rPr lang="es-ES" b="1" dirty="0">
                <a:solidFill>
                  <a:schemeClr val="accent2"/>
                </a:solidFill>
              </a:rPr>
              <a:t>constante</a:t>
            </a:r>
            <a:r>
              <a:rPr lang="es-ES" dirty="0"/>
              <a:t>.</a:t>
            </a:r>
          </a:p>
          <a:p>
            <a:r>
              <a:rPr lang="es-ES" dirty="0"/>
              <a:t>Se utiliza para el conteo de acciones.</a:t>
            </a:r>
          </a:p>
          <a:p>
            <a:r>
              <a:rPr lang="es-ES" dirty="0"/>
              <a:t>Es siempre un valor de tipo </a:t>
            </a:r>
            <a:r>
              <a:rPr lang="es-ES" b="1" dirty="0" err="1">
                <a:solidFill>
                  <a:schemeClr val="accent2"/>
                </a:solidFill>
              </a:rPr>
              <a:t>int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35E9DC-73BC-E8A3-9377-FD808AF6BB74}"/>
              </a:ext>
            </a:extLst>
          </p:cNvPr>
          <p:cNvSpPr txBox="1"/>
          <p:nvPr/>
        </p:nvSpPr>
        <p:spPr>
          <a:xfrm>
            <a:off x="3705708" y="5010110"/>
            <a:ext cx="3952994" cy="1528802"/>
          </a:xfrm>
          <a:prstGeom prst="roundRect">
            <a:avLst>
              <a:gd name="adj" fmla="val 11073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 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s-ES" sz="20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j 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</a:t>
            </a:r>
            <a:r>
              <a:rPr lang="es-ES" sz="20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s-ES" sz="20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s-ES" sz="20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x 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es-ES" sz="20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cantidad 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s-ES" sz="20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cantidad 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</a:t>
            </a:r>
            <a:r>
              <a:rPr lang="es-ES" sz="20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CEFD6B-1EA1-393F-132F-1ABCA276BD19}"/>
              </a:ext>
            </a:extLst>
          </p:cNvPr>
          <p:cNvSpPr txBox="1"/>
          <p:nvPr/>
        </p:nvSpPr>
        <p:spPr>
          <a:xfrm>
            <a:off x="3705708" y="4341683"/>
            <a:ext cx="5878533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contador 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s-ES" sz="20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contador 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</a:t>
            </a:r>
            <a:r>
              <a:rPr lang="es-ES" sz="20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valorConstante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8EC8CC-060F-1B10-BC6E-726A5A9E3BA5}"/>
              </a:ext>
            </a:extLst>
          </p:cNvPr>
          <p:cNvSpPr txBox="1"/>
          <p:nvPr/>
        </p:nvSpPr>
        <p:spPr>
          <a:xfrm>
            <a:off x="1278720" y="4341683"/>
            <a:ext cx="216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00B0F0"/>
                </a:solidFill>
              </a:rPr>
              <a:t>Forma general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8412FC-361B-DFC0-FC25-8695FE05A807}"/>
              </a:ext>
            </a:extLst>
          </p:cNvPr>
          <p:cNvSpPr txBox="1"/>
          <p:nvPr/>
        </p:nvSpPr>
        <p:spPr>
          <a:xfrm>
            <a:off x="1328713" y="5111477"/>
            <a:ext cx="216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00B0F0"/>
                </a:solidFill>
              </a:rPr>
              <a:t>Ejemplos</a:t>
            </a:r>
            <a:endParaRPr lang="en-US" sz="1600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4E841-ADC0-6598-8C76-CAD0997D4C1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0172700" y="2181225"/>
            <a:ext cx="1276350" cy="1276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3EF906-4571-6EE4-C466-FF46247341A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5400000">
            <a:off x="10172700" y="4103618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6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3B4E75D-8D95-219B-526E-1D8AEC9FCA98}"/>
              </a:ext>
            </a:extLst>
          </p:cNvPr>
          <p:cNvGrpSpPr/>
          <p:nvPr/>
        </p:nvGrpSpPr>
        <p:grpSpPr>
          <a:xfrm>
            <a:off x="838200" y="-31781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C017B3-9429-86EA-F638-7A3C633A9905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89F6E6-BA6F-48E4-E16F-704FAF12DF0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Contadores y Acumuladores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6AB47E-138D-79DC-1755-E4A8897085A6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1AB79D-7477-5460-FE5E-6C5BFD5E178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F30606B3-27F0-99F5-455C-B0AF760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Acumuladores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23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E109DD-EB3D-B14B-2FE8-7DE0FD091F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ES" dirty="0"/>
              <a:t>Un </a:t>
            </a:r>
            <a:r>
              <a:rPr lang="es-ES" b="1" dirty="0">
                <a:solidFill>
                  <a:schemeClr val="accent2"/>
                </a:solidFill>
              </a:rPr>
              <a:t>acumulador</a:t>
            </a:r>
            <a:r>
              <a:rPr lang="es-ES" dirty="0"/>
              <a:t> o </a:t>
            </a:r>
            <a:r>
              <a:rPr lang="es-ES" b="1" dirty="0"/>
              <a:t>totalizador</a:t>
            </a:r>
            <a:r>
              <a:rPr lang="es-ES" dirty="0"/>
              <a:t> es una variable que </a:t>
            </a:r>
            <a:r>
              <a:rPr lang="es-ES" b="1" dirty="0"/>
              <a:t>almacena</a:t>
            </a:r>
            <a:r>
              <a:rPr lang="es-ES" dirty="0"/>
              <a:t> la </a:t>
            </a:r>
            <a:r>
              <a:rPr lang="es-ES" b="1" dirty="0"/>
              <a:t>suma</a:t>
            </a:r>
            <a:r>
              <a:rPr lang="es-ES" dirty="0"/>
              <a:t> de una serie de </a:t>
            </a:r>
            <a:r>
              <a:rPr lang="es-ES" b="1" dirty="0"/>
              <a:t>cantidades</a:t>
            </a:r>
            <a:r>
              <a:rPr lang="es-ES" dirty="0"/>
              <a:t> </a:t>
            </a:r>
            <a:r>
              <a:rPr lang="es-ES" b="1" dirty="0"/>
              <a:t>variables</a:t>
            </a:r>
            <a:r>
              <a:rPr lang="es-ES" dirty="0"/>
              <a:t>. </a:t>
            </a:r>
          </a:p>
          <a:p>
            <a:r>
              <a:rPr lang="es-ES" dirty="0"/>
              <a:t>Es decir, </a:t>
            </a:r>
            <a:r>
              <a:rPr lang="es-ES" b="1" dirty="0">
                <a:solidFill>
                  <a:schemeClr val="accent2"/>
                </a:solidFill>
              </a:rPr>
              <a:t>incrementa</a:t>
            </a:r>
            <a:r>
              <a:rPr lang="es-ES" dirty="0"/>
              <a:t> o </a:t>
            </a:r>
            <a:r>
              <a:rPr lang="es-ES" b="1" dirty="0">
                <a:solidFill>
                  <a:schemeClr val="accent2"/>
                </a:solidFill>
              </a:rPr>
              <a:t>disminuye</a:t>
            </a:r>
            <a:r>
              <a:rPr lang="es-ES" dirty="0"/>
              <a:t> en </a:t>
            </a:r>
            <a:br>
              <a:rPr lang="es-ES" dirty="0"/>
            </a:br>
            <a:r>
              <a:rPr lang="es-ES" dirty="0"/>
              <a:t>un </a:t>
            </a:r>
            <a:r>
              <a:rPr lang="es-ES" b="1" dirty="0">
                <a:solidFill>
                  <a:schemeClr val="accent2"/>
                </a:solidFill>
              </a:rPr>
              <a:t>valor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r>
              <a:rPr lang="es-ES" b="1" dirty="0">
                <a:solidFill>
                  <a:schemeClr val="accent2"/>
                </a:solidFill>
              </a:rPr>
              <a:t>variable</a:t>
            </a:r>
            <a:r>
              <a:rPr lang="es-ES" dirty="0"/>
              <a:t>.</a:t>
            </a:r>
          </a:p>
          <a:p>
            <a:r>
              <a:rPr lang="es-ES" dirty="0"/>
              <a:t>Pueden ser de tipo </a:t>
            </a:r>
            <a:r>
              <a:rPr lang="es-ES" b="1" dirty="0" err="1">
                <a:solidFill>
                  <a:schemeClr val="accent2"/>
                </a:solidFill>
              </a:rPr>
              <a:t>int</a:t>
            </a:r>
            <a:r>
              <a:rPr lang="es-ES" b="1" dirty="0">
                <a:solidFill>
                  <a:schemeClr val="accent2"/>
                </a:solidFill>
              </a:rPr>
              <a:t>, </a:t>
            </a:r>
            <a:r>
              <a:rPr lang="es-ES" b="1" dirty="0" err="1">
                <a:solidFill>
                  <a:schemeClr val="accent2"/>
                </a:solidFill>
              </a:rPr>
              <a:t>double</a:t>
            </a:r>
            <a:r>
              <a:rPr lang="es-ES" b="1" dirty="0">
                <a:solidFill>
                  <a:schemeClr val="accent2"/>
                </a:solidFill>
              </a:rPr>
              <a:t> </a:t>
            </a:r>
            <a:r>
              <a:rPr lang="es-ES" dirty="0">
                <a:solidFill>
                  <a:schemeClr val="tx1"/>
                </a:solidFill>
              </a:rPr>
              <a:t>o</a:t>
            </a:r>
            <a:r>
              <a:rPr lang="es-ES" b="1" dirty="0">
                <a:solidFill>
                  <a:schemeClr val="accent2"/>
                </a:solidFill>
              </a:rPr>
              <a:t> </a:t>
            </a:r>
            <a:r>
              <a:rPr lang="es-ES" b="1" dirty="0" err="1">
                <a:solidFill>
                  <a:schemeClr val="accent2"/>
                </a:solidFill>
              </a:rPr>
              <a:t>String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35E9DC-73BC-E8A3-9377-FD808AF6BB74}"/>
              </a:ext>
            </a:extLst>
          </p:cNvPr>
          <p:cNvSpPr txBox="1"/>
          <p:nvPr/>
        </p:nvSpPr>
        <p:spPr>
          <a:xfrm>
            <a:off x="3703963" y="5137926"/>
            <a:ext cx="4544505" cy="1385786"/>
          </a:xfrm>
          <a:prstGeom prst="roundRect">
            <a:avLst>
              <a:gd name="adj" fmla="val 11073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8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 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s-ES" sz="18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j 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</a:t>
            </a:r>
            <a:r>
              <a:rPr lang="es-ES" sz="18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18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s-ES" sz="18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s-ES" sz="18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x 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es-ES" sz="18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valor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s-ES" sz="18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cantidad 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s-ES" sz="18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cantidad 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</a:t>
            </a:r>
            <a:r>
              <a:rPr lang="es-ES" sz="18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variable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CEFD6B-1EA1-393F-132F-1ABCA276BD19}"/>
              </a:ext>
            </a:extLst>
          </p:cNvPr>
          <p:cNvSpPr txBox="1"/>
          <p:nvPr/>
        </p:nvSpPr>
        <p:spPr>
          <a:xfrm>
            <a:off x="3732055" y="4635980"/>
            <a:ext cx="6340198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acumulador 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s-ES" sz="20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acumulador 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</a:t>
            </a:r>
            <a:r>
              <a:rPr lang="es-ES" sz="20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valorVariable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8EC8CC-060F-1B10-BC6E-726A5A9E3BA5}"/>
              </a:ext>
            </a:extLst>
          </p:cNvPr>
          <p:cNvSpPr txBox="1"/>
          <p:nvPr/>
        </p:nvSpPr>
        <p:spPr>
          <a:xfrm>
            <a:off x="1407860" y="4672349"/>
            <a:ext cx="216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00B0F0"/>
                </a:solidFill>
              </a:rPr>
              <a:t>Forma general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8412FC-361B-DFC0-FC25-8695FE05A807}"/>
              </a:ext>
            </a:extLst>
          </p:cNvPr>
          <p:cNvSpPr txBox="1"/>
          <p:nvPr/>
        </p:nvSpPr>
        <p:spPr>
          <a:xfrm>
            <a:off x="1407859" y="5161673"/>
            <a:ext cx="216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rgbClr val="00B0F0"/>
                </a:solidFill>
              </a:rPr>
              <a:t>Ejemplos</a:t>
            </a:r>
            <a:endParaRPr lang="en-US" sz="1600" dirty="0">
              <a:solidFill>
                <a:srgbClr val="00B0F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338E90-7EC1-246C-E544-35CEE502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252154" y="2619036"/>
            <a:ext cx="1880419" cy="18804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4A238-5527-4FDF-3A62-1BBC298600D1}"/>
              </a:ext>
            </a:extLst>
          </p:cNvPr>
          <p:cNvSpPr txBox="1"/>
          <p:nvPr/>
        </p:nvSpPr>
        <p:spPr>
          <a:xfrm>
            <a:off x="147484" y="6559066"/>
            <a:ext cx="11100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https://images.vexels.com/media/users/3/263263/isolated/preview/2a442699958ba3dc6bb0f4ab6d2f4d62-icono-de-alcanca-a-de-negocios-de-dinero.png</a:t>
            </a:r>
          </a:p>
        </p:txBody>
      </p:sp>
    </p:spTree>
    <p:extLst>
      <p:ext uri="{BB962C8B-B14F-4D97-AF65-F5344CB8AC3E}">
        <p14:creationId xmlns:p14="http://schemas.microsoft.com/office/powerpoint/2010/main" val="13264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3B4E75D-8D95-219B-526E-1D8AEC9FCA98}"/>
              </a:ext>
            </a:extLst>
          </p:cNvPr>
          <p:cNvGrpSpPr/>
          <p:nvPr/>
        </p:nvGrpSpPr>
        <p:grpSpPr>
          <a:xfrm>
            <a:off x="838200" y="-31781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C017B3-9429-86EA-F638-7A3C633A9905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89F6E6-BA6F-48E4-E16F-704FAF12DF0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Contadores y Acumuladores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6AB47E-138D-79DC-1755-E4A8897085A6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1AB79D-7477-5460-FE5E-6C5BFD5E178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F30606B3-27F0-99F5-455C-B0AF760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Contadores y Acumuladores. Ejemplo.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24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E109DD-EB3D-B14B-2FE8-7DE0FD091F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3371850" cy="4373562"/>
          </a:xfrm>
        </p:spPr>
        <p:txBody>
          <a:bodyPr>
            <a:normAutofit lnSpcReduction="10000"/>
          </a:bodyPr>
          <a:lstStyle/>
          <a:p>
            <a:pPr marL="50800" indent="0"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Escribir un programa que muestre los números pares menores a 20. </a:t>
            </a:r>
          </a:p>
          <a:p>
            <a:pPr marL="50800" indent="0"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Contar cuántos números se mostraron y calcular la suma de todos ellos.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B98310-1B55-A8AF-8B2F-D68FA0501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528" y="1846263"/>
            <a:ext cx="5075321" cy="4540557"/>
          </a:xfrm>
          <a:prstGeom prst="roundRect">
            <a:avLst>
              <a:gd name="adj" fmla="val 3248"/>
            </a:avLst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conteo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“Números pares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menores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a 20"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%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conteo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conteo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",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Conteo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conteo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"Suma: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A42DB-8C9B-A556-26A4-373E856C571B}"/>
              </a:ext>
            </a:extLst>
          </p:cNvPr>
          <p:cNvSpPr txBox="1"/>
          <p:nvPr/>
        </p:nvSpPr>
        <p:spPr>
          <a:xfrm>
            <a:off x="8001000" y="4634985"/>
            <a:ext cx="3962400" cy="919401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Números pares </a:t>
            </a:r>
            <a:r>
              <a:rPr lang="en-US" sz="1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menores</a:t>
            </a:r>
            <a:r>
              <a:rPr lang="en-US" sz="1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a 20</a:t>
            </a:r>
          </a:p>
          <a:p>
            <a:r>
              <a:rPr lang="en-US" sz="1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0, 2, 4, 6, 8, 10, 12, 14, 16, 18, </a:t>
            </a:r>
          </a:p>
          <a:p>
            <a:r>
              <a:rPr lang="en-US" sz="1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Conteo</a:t>
            </a:r>
            <a:r>
              <a:rPr lang="en-US" sz="1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10</a:t>
            </a:r>
          </a:p>
          <a:p>
            <a:r>
              <a:rPr lang="en-US" sz="1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Suma: 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E5457C-3AF4-92D2-12A6-6D492676E14C}"/>
              </a:ext>
            </a:extLst>
          </p:cNvPr>
          <p:cNvSpPr txBox="1"/>
          <p:nvPr/>
        </p:nvSpPr>
        <p:spPr>
          <a:xfrm>
            <a:off x="9650327" y="4270106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Salida: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710E7-8AE8-0EB2-DD0E-57CFC8CCD20F}"/>
              </a:ext>
            </a:extLst>
          </p:cNvPr>
          <p:cNvSpPr txBox="1"/>
          <p:nvPr/>
        </p:nvSpPr>
        <p:spPr>
          <a:xfrm>
            <a:off x="7287524" y="3912074"/>
            <a:ext cx="1837424" cy="461665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accent4"/>
                </a:solidFill>
              </a:rPr>
              <a:t>Contador y acumulador modificando su valor</a:t>
            </a: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7118C-9FEC-809C-739E-990DFA63D54D}"/>
              </a:ext>
            </a:extLst>
          </p:cNvPr>
          <p:cNvSpPr txBox="1"/>
          <p:nvPr/>
        </p:nvSpPr>
        <p:spPr>
          <a:xfrm>
            <a:off x="6096000" y="2295999"/>
            <a:ext cx="1928663" cy="461665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accent4"/>
                </a:solidFill>
              </a:rPr>
              <a:t>Inicialización del contador y acumulador</a:t>
            </a:r>
            <a:endParaRPr lang="en-US" sz="1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25</a:t>
            </a:fld>
            <a:endParaRPr lang="es-P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while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Contadores y Acumuladores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E64018-3B15-9632-CB2F-2B6645E41DAE}"/>
              </a:ext>
            </a:extLst>
          </p:cNvPr>
          <p:cNvGrpSpPr/>
          <p:nvPr/>
        </p:nvGrpSpPr>
        <p:grpSpPr>
          <a:xfrm>
            <a:off x="1955128" y="4451144"/>
            <a:ext cx="4629752" cy="1015663"/>
            <a:chOff x="924025" y="1526961"/>
            <a:chExt cx="4629752" cy="10156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8A50BB-300B-F26F-ADB7-B0B55EB7338C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8F2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185618-C09D-95CF-DC04-5725D3C0AF0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146E69-21B2-D60A-ECD9-9207BF6D6CB9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5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BD4D3C1-92A0-4BED-FBC6-0F1902423E87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Estructuras Repetitivas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C5BE8B0-C4F2-1819-708B-EFC5B549A29E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B4B5B-713C-2D58-C773-D4CFF9997391}"/>
              </a:ext>
            </a:extLst>
          </p:cNvPr>
          <p:cNvGrpSpPr/>
          <p:nvPr/>
        </p:nvGrpSpPr>
        <p:grpSpPr>
          <a:xfrm>
            <a:off x="1955128" y="3561599"/>
            <a:ext cx="4629752" cy="1015663"/>
            <a:chOff x="924025" y="1526961"/>
            <a:chExt cx="4629752" cy="10156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F2FB8B-07D6-48FB-E370-38EA1636528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AFDEB-1E73-3FEA-2DFF-DBAF08C0A2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Expresiones Regulares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F77E9-2E11-217F-40EC-8E3C7703B3B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9D5F82-C60A-5B84-5E19-A1B153065B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650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13CD0B-5CC4-3F79-F9CC-05EA9E5A3E2D}"/>
              </a:ext>
            </a:extLst>
          </p:cNvPr>
          <p:cNvGrpSpPr/>
          <p:nvPr/>
        </p:nvGrpSpPr>
        <p:grpSpPr>
          <a:xfrm>
            <a:off x="838200" y="-31782"/>
            <a:ext cx="4629752" cy="1015663"/>
            <a:chOff x="924025" y="1526961"/>
            <a:chExt cx="4629752" cy="10156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D6B637-9717-4728-28C6-23842B4A2E42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0864C0-30DC-EEA5-5687-3AF6F574BCCD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Expresiones Regulares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D22DCE-B457-9E11-22C0-5F951461722F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4C70FE-3C61-A2EE-85A3-7125AACE3776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E00498-2236-9D2A-2A5D-B670ACD5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Expresión</a:t>
            </a:r>
            <a:r>
              <a:rPr lang="en-US" dirty="0"/>
              <a:t> Regular?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31FABF-4F2E-FDFA-F6DE-510B3571FF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26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63214A-0E9D-375F-E0A4-176851750B4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Una </a:t>
            </a:r>
            <a:r>
              <a:rPr lang="en-US" b="1" dirty="0" err="1"/>
              <a:t>Expresión</a:t>
            </a:r>
            <a:r>
              <a:rPr lang="en-US" b="1" dirty="0"/>
              <a:t> Regular</a:t>
            </a:r>
            <a:r>
              <a:rPr lang="en-US" dirty="0"/>
              <a:t>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</a:rPr>
              <a:t>secuencia</a:t>
            </a:r>
            <a:r>
              <a:rPr lang="en-US" dirty="0">
                <a:solidFill>
                  <a:schemeClr val="accent2"/>
                </a:solidFill>
              </a:rPr>
              <a:t> se </a:t>
            </a:r>
            <a:r>
              <a:rPr lang="en-US" dirty="0" err="1">
                <a:solidFill>
                  <a:schemeClr val="accent2"/>
                </a:solidFill>
              </a:rPr>
              <a:t>caracteres</a:t>
            </a:r>
            <a:r>
              <a:rPr lang="en-US" dirty="0">
                <a:solidFill>
                  <a:schemeClr val="accent2"/>
                </a:solidFill>
              </a:rPr>
              <a:t> que forma </a:t>
            </a:r>
            <a:r>
              <a:rPr lang="en-US" dirty="0" err="1">
                <a:solidFill>
                  <a:schemeClr val="accent2"/>
                </a:solidFill>
              </a:rPr>
              <a:t>una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expresión</a:t>
            </a:r>
            <a:r>
              <a:rPr lang="en-US" dirty="0">
                <a:solidFill>
                  <a:schemeClr val="accent2"/>
                </a:solidFill>
              </a:rPr>
              <a:t> de </a:t>
            </a:r>
            <a:r>
              <a:rPr lang="en-US" dirty="0" err="1">
                <a:solidFill>
                  <a:schemeClr val="accent2"/>
                </a:solidFill>
              </a:rPr>
              <a:t>búsqueda</a:t>
            </a:r>
            <a:r>
              <a:rPr lang="en-US" dirty="0"/>
              <a:t>.</a:t>
            </a:r>
          </a:p>
          <a:p>
            <a:r>
              <a:rPr lang="en-US" dirty="0"/>
              <a:t>Al </a:t>
            </a:r>
            <a:r>
              <a:rPr lang="en-US" dirty="0" err="1"/>
              <a:t>buscar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texto</a:t>
            </a:r>
            <a:r>
              <a:rPr lang="en-US" dirty="0"/>
              <a:t>, </a:t>
            </a:r>
            <a:r>
              <a:rPr lang="en-US" dirty="0" err="1"/>
              <a:t>puedes</a:t>
            </a:r>
            <a:r>
              <a:rPr lang="en-US" dirty="0"/>
              <a:t> usar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b="1" dirty="0" err="1"/>
              <a:t>patrón</a:t>
            </a:r>
            <a:r>
              <a:rPr lang="en-US" b="1" dirty="0"/>
              <a:t> de </a:t>
            </a:r>
            <a:r>
              <a:rPr lang="en-US" b="1" dirty="0" err="1"/>
              <a:t>búsqueda</a:t>
            </a:r>
            <a:r>
              <a:rPr lang="en-US" dirty="0"/>
              <a:t> que describe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estás</a:t>
            </a:r>
            <a:r>
              <a:rPr lang="en-US" dirty="0"/>
              <a:t> </a:t>
            </a:r>
            <a:r>
              <a:rPr lang="en-US" dirty="0" err="1"/>
              <a:t>buscando</a:t>
            </a:r>
            <a:r>
              <a:rPr lang="en-US" dirty="0"/>
              <a:t>.</a:t>
            </a:r>
          </a:p>
          <a:p>
            <a:r>
              <a:rPr lang="en-US" dirty="0"/>
              <a:t>Se </a:t>
            </a:r>
            <a:r>
              <a:rPr lang="en-US" dirty="0" err="1"/>
              <a:t>puede</a:t>
            </a:r>
            <a:r>
              <a:rPr lang="en-US" dirty="0"/>
              <a:t> usar tanto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b="1" dirty="0" err="1"/>
              <a:t>búsquedas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b="1" dirty="0" err="1"/>
              <a:t>reemplazos</a:t>
            </a:r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15F57-E221-598A-BC18-7B0E8C59BC48}"/>
              </a:ext>
            </a:extLst>
          </p:cNvPr>
          <p:cNvSpPr txBox="1"/>
          <p:nvPr/>
        </p:nvSpPr>
        <p:spPr>
          <a:xfrm>
            <a:off x="1363029" y="4760148"/>
            <a:ext cx="6920358" cy="7150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BF9000"/>
                </a:solidFill>
              </a:rPr>
              <a:t>La </a:t>
            </a:r>
            <a:r>
              <a:rPr lang="en-US" sz="1800" dirty="0" err="1">
                <a:solidFill>
                  <a:srgbClr val="BF9000"/>
                </a:solidFill>
              </a:rPr>
              <a:t>expresión</a:t>
            </a:r>
            <a:r>
              <a:rPr lang="en-US" sz="1800" dirty="0">
                <a:solidFill>
                  <a:srgbClr val="BF9000"/>
                </a:solidFill>
              </a:rPr>
              <a:t> regular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"\d+"</a:t>
            </a:r>
            <a:r>
              <a:rPr lang="en-US" sz="1800" dirty="0">
                <a:solidFill>
                  <a:srgbClr val="BF9000"/>
                </a:solidFill>
              </a:rPr>
              <a:t> </a:t>
            </a:r>
            <a:r>
              <a:rPr lang="en-US" sz="1800" dirty="0" err="1">
                <a:solidFill>
                  <a:srgbClr val="BF9000"/>
                </a:solidFill>
              </a:rPr>
              <a:t>aplicada</a:t>
            </a:r>
            <a:r>
              <a:rPr lang="en-US" sz="1800" dirty="0">
                <a:solidFill>
                  <a:srgbClr val="BF9000"/>
                </a:solidFill>
              </a:rPr>
              <a:t> a la </a:t>
            </a:r>
            <a:r>
              <a:rPr lang="en-US" sz="1800" dirty="0" err="1">
                <a:solidFill>
                  <a:srgbClr val="BF9000"/>
                </a:solidFill>
              </a:rPr>
              <a:t>expresión</a:t>
            </a:r>
            <a:r>
              <a:rPr lang="en-US" sz="1800" dirty="0">
                <a:solidFill>
                  <a:srgbClr val="BF9000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"Tengo 43 </a:t>
            </a:r>
            <a:r>
              <a:rPr lang="en-US" sz="1800" dirty="0" err="1">
                <a:solidFill>
                  <a:schemeClr val="accent6"/>
                </a:solidFill>
              </a:rPr>
              <a:t>años</a:t>
            </a:r>
            <a:r>
              <a:rPr lang="en-US" sz="1800" dirty="0">
                <a:solidFill>
                  <a:schemeClr val="accent6"/>
                </a:solidFill>
              </a:rPr>
              <a:t> y mi </a:t>
            </a:r>
            <a:r>
              <a:rPr lang="en-US" sz="1800" dirty="0" err="1">
                <a:solidFill>
                  <a:schemeClr val="accent6"/>
                </a:solidFill>
              </a:rPr>
              <a:t>esposa</a:t>
            </a:r>
            <a:r>
              <a:rPr lang="en-US" sz="1800" dirty="0">
                <a:solidFill>
                  <a:schemeClr val="accent6"/>
                </a:solidFill>
              </a:rPr>
              <a:t> 39."</a:t>
            </a:r>
            <a:r>
              <a:rPr lang="en-US" sz="1800" dirty="0">
                <a:solidFill>
                  <a:srgbClr val="BF9000"/>
                </a:solidFill>
              </a:rPr>
              <a:t> </a:t>
            </a:r>
            <a:r>
              <a:rPr lang="en-US" sz="1800" dirty="0" err="1">
                <a:solidFill>
                  <a:srgbClr val="BF9000"/>
                </a:solidFill>
              </a:rPr>
              <a:t>encontrará</a:t>
            </a:r>
            <a:r>
              <a:rPr lang="en-US" sz="1800" dirty="0">
                <a:solidFill>
                  <a:srgbClr val="BF9000"/>
                </a:solidFill>
              </a:rPr>
              <a:t> </a:t>
            </a:r>
            <a:r>
              <a:rPr lang="en-US" sz="1800" dirty="0" err="1">
                <a:solidFill>
                  <a:srgbClr val="BF9000"/>
                </a:solidFill>
              </a:rPr>
              <a:t>los</a:t>
            </a:r>
            <a:r>
              <a:rPr lang="en-US" sz="1800" dirty="0">
                <a:solidFill>
                  <a:srgbClr val="BF9000"/>
                </a:solidFill>
              </a:rPr>
              <a:t> </a:t>
            </a:r>
            <a:r>
              <a:rPr lang="en-US" sz="1800" dirty="0" err="1">
                <a:solidFill>
                  <a:srgbClr val="BF9000"/>
                </a:solidFill>
              </a:rPr>
              <a:t>valores</a:t>
            </a:r>
            <a:r>
              <a:rPr lang="en-US" sz="1800" dirty="0">
                <a:solidFill>
                  <a:srgbClr val="BF9000"/>
                </a:solidFill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43</a:t>
            </a:r>
            <a:r>
              <a:rPr lang="en-US" sz="1800" dirty="0">
                <a:solidFill>
                  <a:srgbClr val="BF9000"/>
                </a:solidFill>
              </a:rPr>
              <a:t> y </a:t>
            </a:r>
            <a:r>
              <a:rPr lang="en-US" sz="1800" dirty="0">
                <a:solidFill>
                  <a:srgbClr val="0070C0"/>
                </a:solidFill>
              </a:rPr>
              <a:t>39</a:t>
            </a:r>
            <a:r>
              <a:rPr lang="en-US" sz="1800" dirty="0">
                <a:solidFill>
                  <a:srgbClr val="BF9000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7F4B4-0F73-2100-9A49-3EB97050302F}"/>
              </a:ext>
            </a:extLst>
          </p:cNvPr>
          <p:cNvSpPr txBox="1"/>
          <p:nvPr/>
        </p:nvSpPr>
        <p:spPr>
          <a:xfrm>
            <a:off x="1363029" y="5628029"/>
            <a:ext cx="6920358" cy="7150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BF9000"/>
                </a:solidFill>
              </a:rPr>
              <a:t>La </a:t>
            </a:r>
            <a:r>
              <a:rPr lang="en-US" sz="1800" dirty="0" err="1">
                <a:solidFill>
                  <a:srgbClr val="BF9000"/>
                </a:solidFill>
              </a:rPr>
              <a:t>expresión</a:t>
            </a:r>
            <a:r>
              <a:rPr lang="en-US" sz="1800" dirty="0">
                <a:solidFill>
                  <a:srgbClr val="BF9000"/>
                </a:solidFill>
              </a:rPr>
              <a:t> regular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"[A-Z]\w+"</a:t>
            </a:r>
            <a:r>
              <a:rPr lang="en-US" sz="1800" dirty="0">
                <a:solidFill>
                  <a:srgbClr val="BF9000"/>
                </a:solidFill>
              </a:rPr>
              <a:t> </a:t>
            </a:r>
            <a:r>
              <a:rPr lang="en-US" sz="1800" dirty="0" err="1">
                <a:solidFill>
                  <a:srgbClr val="BF9000"/>
                </a:solidFill>
              </a:rPr>
              <a:t>aplicada</a:t>
            </a:r>
            <a:r>
              <a:rPr lang="en-US" sz="1800" dirty="0">
                <a:solidFill>
                  <a:srgbClr val="BF9000"/>
                </a:solidFill>
              </a:rPr>
              <a:t> a la </a:t>
            </a:r>
            <a:r>
              <a:rPr lang="en-US" sz="1800" dirty="0" err="1">
                <a:solidFill>
                  <a:srgbClr val="BF9000"/>
                </a:solidFill>
              </a:rPr>
              <a:t>expresión</a:t>
            </a:r>
            <a:r>
              <a:rPr lang="en-US" sz="1800" dirty="0">
                <a:solidFill>
                  <a:srgbClr val="BF9000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"Juan </a:t>
            </a:r>
            <a:r>
              <a:rPr lang="en-US" sz="1800" dirty="0" err="1">
                <a:solidFill>
                  <a:schemeClr val="accent6"/>
                </a:solidFill>
              </a:rPr>
              <a:t>llego</a:t>
            </a:r>
            <a:r>
              <a:rPr lang="en-US" sz="1800" dirty="0">
                <a:solidFill>
                  <a:schemeClr val="accent6"/>
                </a:solidFill>
              </a:rPr>
              <a:t> a </a:t>
            </a:r>
            <a:r>
              <a:rPr lang="en-US" sz="1800" dirty="0" err="1">
                <a:solidFill>
                  <a:schemeClr val="accent6"/>
                </a:solidFill>
              </a:rPr>
              <a:t>clase</a:t>
            </a:r>
            <a:r>
              <a:rPr lang="en-US" sz="1800" dirty="0">
                <a:solidFill>
                  <a:schemeClr val="accent6"/>
                </a:solidFill>
              </a:rPr>
              <a:t> antes que Luis."</a:t>
            </a:r>
            <a:r>
              <a:rPr lang="en-US" sz="1800" dirty="0">
                <a:solidFill>
                  <a:srgbClr val="BF9000"/>
                </a:solidFill>
              </a:rPr>
              <a:t> </a:t>
            </a:r>
            <a:r>
              <a:rPr lang="en-US" sz="1800" dirty="0" err="1">
                <a:solidFill>
                  <a:srgbClr val="BF9000"/>
                </a:solidFill>
              </a:rPr>
              <a:t>encontrará</a:t>
            </a:r>
            <a:r>
              <a:rPr lang="en-US" sz="1800" dirty="0">
                <a:solidFill>
                  <a:srgbClr val="BF9000"/>
                </a:solidFill>
              </a:rPr>
              <a:t> </a:t>
            </a:r>
            <a:r>
              <a:rPr lang="en-US" sz="1800" dirty="0" err="1">
                <a:solidFill>
                  <a:srgbClr val="BF9000"/>
                </a:solidFill>
              </a:rPr>
              <a:t>los</a:t>
            </a:r>
            <a:r>
              <a:rPr lang="en-US" sz="1800" dirty="0">
                <a:solidFill>
                  <a:srgbClr val="BF9000"/>
                </a:solidFill>
              </a:rPr>
              <a:t> </a:t>
            </a:r>
            <a:r>
              <a:rPr lang="en-US" sz="1800" dirty="0" err="1">
                <a:solidFill>
                  <a:srgbClr val="BF9000"/>
                </a:solidFill>
              </a:rPr>
              <a:t>valores</a:t>
            </a:r>
            <a:r>
              <a:rPr lang="en-US" sz="1800" dirty="0">
                <a:solidFill>
                  <a:srgbClr val="BF9000"/>
                </a:solidFill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Juan</a:t>
            </a:r>
            <a:r>
              <a:rPr lang="en-US" sz="1800" dirty="0">
                <a:solidFill>
                  <a:srgbClr val="BF9000"/>
                </a:solidFill>
              </a:rPr>
              <a:t> y </a:t>
            </a:r>
            <a:r>
              <a:rPr lang="en-US" sz="1800" dirty="0">
                <a:solidFill>
                  <a:srgbClr val="0070C0"/>
                </a:solidFill>
              </a:rPr>
              <a:t>Luis</a:t>
            </a:r>
            <a:r>
              <a:rPr lang="en-US" sz="1800" dirty="0">
                <a:solidFill>
                  <a:srgbClr val="BF9000"/>
                </a:solidFill>
              </a:rPr>
              <a:t>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49682EF-E082-97F7-4E2D-28EBE722AEBD}"/>
              </a:ext>
            </a:extLst>
          </p:cNvPr>
          <p:cNvSpPr txBox="1"/>
          <p:nvPr/>
        </p:nvSpPr>
        <p:spPr>
          <a:xfrm>
            <a:off x="8703049" y="5628029"/>
            <a:ext cx="25583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Evaluador online de expresiones regulares:</a:t>
            </a:r>
          </a:p>
          <a:p>
            <a:r>
              <a:rPr lang="es-PE" dirty="0">
                <a:hlinkClick r:id="rId2"/>
              </a:rPr>
              <a:t>https://regex101.com/</a:t>
            </a:r>
            <a:r>
              <a:rPr lang="es-P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167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63A28-3434-24B4-9845-4F4CEED65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9A229-73F1-84DF-F186-56EE08AC44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27</a:t>
            </a:fld>
            <a:endParaRPr lang="es-PE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D7B2E47-10A1-30A2-084E-1558B23C2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3" t="10372" r="65333" b="27995"/>
          <a:stretch/>
        </p:blipFill>
        <p:spPr>
          <a:xfrm>
            <a:off x="1280322" y="954771"/>
            <a:ext cx="4187630" cy="53681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8236C80-D591-FD57-4F11-E861BCD5A6A4}"/>
              </a:ext>
            </a:extLst>
          </p:cNvPr>
          <p:cNvSpPr txBox="1"/>
          <p:nvPr/>
        </p:nvSpPr>
        <p:spPr>
          <a:xfrm>
            <a:off x="103956" y="6522466"/>
            <a:ext cx="60982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900" dirty="0">
                <a:solidFill>
                  <a:schemeClr val="bg1">
                    <a:lumMod val="50000"/>
                  </a:schemeClr>
                </a:solidFill>
              </a:rPr>
              <a:t>Imagen obtenida de: https://pbs.twimg.com/media/FZyJTlyUIAEglZd.jpg:large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AED015A-5271-EF17-78C2-DB61FFD37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39" t="10688" r="3456" b="55028"/>
          <a:stretch/>
        </p:blipFill>
        <p:spPr>
          <a:xfrm>
            <a:off x="5928671" y="319088"/>
            <a:ext cx="4187630" cy="29861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8D23FC7-5388-A03F-7D2C-CC050FEE7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48" t="52936" r="2438" b="12781"/>
          <a:stretch/>
        </p:blipFill>
        <p:spPr>
          <a:xfrm>
            <a:off x="5928671" y="3470101"/>
            <a:ext cx="4187630" cy="29861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5951F69-3BCC-D55F-C443-B9268CCF1AEE}"/>
              </a:ext>
            </a:extLst>
          </p:cNvPr>
          <p:cNvGrpSpPr/>
          <p:nvPr/>
        </p:nvGrpSpPr>
        <p:grpSpPr>
          <a:xfrm>
            <a:off x="838200" y="-31782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51B7D7-5710-6636-F8E7-D75B92330B3C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1383BA-46D4-2037-5E0F-E385B3F976C4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Expresiones Regulares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A426FE-47D5-3753-F51E-417EB5BB6483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03A23A-AFDE-C57B-96E8-654EA02A2AC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652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BD461-242D-6740-0BDA-960A51B62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CE5D5-143C-B0DD-CED5-2A63DB25EF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Pattern</a:t>
            </a:r>
            <a:r>
              <a:rPr lang="en-US" dirty="0"/>
              <a:t>: </a:t>
            </a:r>
            <a:r>
              <a:rPr lang="en-US" dirty="0" err="1"/>
              <a:t>representa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version </a:t>
            </a:r>
            <a:r>
              <a:rPr lang="en-US" dirty="0" err="1"/>
              <a:t>compilada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expression regular, </a:t>
            </a:r>
            <a:r>
              <a:rPr lang="en-US" u="sng" dirty="0" err="1"/>
              <a:t>usada</a:t>
            </a:r>
            <a:r>
              <a:rPr lang="en-US" u="sng" dirty="0"/>
              <a:t> para </a:t>
            </a:r>
            <a:r>
              <a:rPr lang="en-US" u="sng" dirty="0" err="1"/>
              <a:t>definir</a:t>
            </a:r>
            <a:r>
              <a:rPr lang="en-US" u="sng" dirty="0"/>
              <a:t> un </a:t>
            </a:r>
            <a:r>
              <a:rPr lang="en-US" u="sng" dirty="0" err="1"/>
              <a:t>patrón</a:t>
            </a:r>
            <a:r>
              <a:rPr lang="en-US" dirty="0"/>
              <a:t>.</a:t>
            </a:r>
          </a:p>
          <a:p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Matcher</a:t>
            </a:r>
            <a:r>
              <a:rPr lang="en-US" dirty="0"/>
              <a:t>: </a:t>
            </a:r>
            <a:r>
              <a:rPr lang="en-US" dirty="0" err="1"/>
              <a:t>usada</a:t>
            </a:r>
            <a:r>
              <a:rPr lang="en-US" dirty="0"/>
              <a:t> para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u="sng" dirty="0" err="1"/>
              <a:t>operaciones</a:t>
            </a:r>
            <a:r>
              <a:rPr lang="en-US" u="sng" dirty="0"/>
              <a:t> de </a:t>
            </a:r>
            <a:r>
              <a:rPr lang="en-US" u="sng" dirty="0" err="1"/>
              <a:t>comparación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expresión</a:t>
            </a:r>
            <a:r>
              <a:rPr lang="en-US" dirty="0"/>
              <a:t> contra un </a:t>
            </a:r>
            <a:r>
              <a:rPr lang="en-US" dirty="0" err="1"/>
              <a:t>patrón</a:t>
            </a:r>
            <a:r>
              <a:rPr lang="en-US" dirty="0"/>
              <a:t>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EE3CE6A-FD37-B554-E402-3FED6EC4D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556" y="4163615"/>
            <a:ext cx="9688871" cy="2375297"/>
          </a:xfrm>
          <a:prstGeom prst="roundRect">
            <a:avLst>
              <a:gd name="adj" fmla="val 6032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Pattern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patronDNI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Pattern.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compile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99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9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ocho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caracteres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numéricos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Matcher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evaluadorDNI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patronDNI.matcher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"16734501"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boolean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dniValido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evaluadorDNI.matches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dniValido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true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evaluadorDNI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patronDNI.matcher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"976856"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dniValido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evaluadorDNI.matches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dniValido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false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A29C3-C010-1B75-4B77-DAC144D6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&amp; Matcher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F9C3F-F9D5-7868-5886-C8EACEA000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28</a:t>
            </a:fld>
            <a:endParaRPr lang="es-PE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600AC76-CCF0-F8C4-DDE6-3DA564D0011B}"/>
              </a:ext>
            </a:extLst>
          </p:cNvPr>
          <p:cNvSpPr txBox="1"/>
          <p:nvPr/>
        </p:nvSpPr>
        <p:spPr>
          <a:xfrm>
            <a:off x="7810159" y="5489287"/>
            <a:ext cx="30942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dirty="0">
                <a:solidFill>
                  <a:schemeClr val="accent4"/>
                </a:solidFill>
              </a:rPr>
              <a:t>Ejemplo para verificar si la expresión completa cumple o no con un patrón establecido.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950F4-7A6F-F086-26D8-2F976E48B32E}"/>
              </a:ext>
            </a:extLst>
          </p:cNvPr>
          <p:cNvGrpSpPr/>
          <p:nvPr/>
        </p:nvGrpSpPr>
        <p:grpSpPr>
          <a:xfrm>
            <a:off x="838200" y="-31782"/>
            <a:ext cx="4629752" cy="1015663"/>
            <a:chOff x="924025" y="1526961"/>
            <a:chExt cx="4629752" cy="10156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F3972-70AA-4F10-CF82-BB4184A41F72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90F7A4-48EE-E751-B095-FE128A71D79A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Expresiones Regulares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414E10-EB0D-DFD1-ADB0-D4CC6E5D65C9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A12498-976F-F1B2-8741-32F0AADC640E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750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BD461-242D-6740-0BDA-960A51B62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29C3-C010-1B75-4B77-DAC144D6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&amp; Matcher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F9C3F-F9D5-7868-5886-C8EACEA000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29</a:t>
            </a:fld>
            <a:endParaRPr lang="es-PE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76DA2CF-9C32-FDAD-BD61-CCDE77231F14}"/>
              </a:ext>
            </a:extLst>
          </p:cNvPr>
          <p:cNvSpPr txBox="1"/>
          <p:nvPr/>
        </p:nvSpPr>
        <p:spPr>
          <a:xfrm>
            <a:off x="7290205" y="983882"/>
            <a:ext cx="43818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dirty="0">
                <a:solidFill>
                  <a:schemeClr val="bg1">
                    <a:lumMod val="50000"/>
                  </a:schemeClr>
                </a:solidFill>
              </a:rPr>
              <a:t>Ejemplo para buscar ocurrencias usando un patrón de búsqueda en una expresión.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2FF3FC9-8563-52C0-9669-953C9FAC8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46042"/>
            <a:ext cx="10623487" cy="3355357"/>
          </a:xfrm>
          <a:prstGeom prst="roundRect">
            <a:avLst>
              <a:gd name="adj" fmla="val 2512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Pattern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patronNombre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Pattern.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compile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99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Z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\\w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7D3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Buscar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palabras que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inicien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con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Mayúscula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                          //          1         2         3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                          //0123456789012345678901234567890123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Matcher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evaluadorNombre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patronNombre.matcher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"Juan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llego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antes que Luis."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evaluadorNombre.find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()) {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mientras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se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encuentre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alguna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ocurrencia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evaluadorNombre.group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());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muestra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la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ocurrencia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evaluadorNombre.start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());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indica la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posición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de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inicio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185BD0-164A-42CD-59E1-D5C1956C2B03}"/>
              </a:ext>
            </a:extLst>
          </p:cNvPr>
          <p:cNvSpPr txBox="1"/>
          <p:nvPr/>
        </p:nvSpPr>
        <p:spPr>
          <a:xfrm>
            <a:off x="1747318" y="5478784"/>
            <a:ext cx="4209861" cy="972562"/>
          </a:xfrm>
          <a:prstGeom prst="roundRect">
            <a:avLst>
              <a:gd name="adj" fmla="val 440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accent1">
                    <a:lumMod val="40000"/>
                    <a:lumOff val="6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Juan</a:t>
            </a:r>
          </a:p>
          <a:p>
            <a:r>
              <a:rPr lang="es-PE" dirty="0">
                <a:solidFill>
                  <a:schemeClr val="accent1">
                    <a:lumMod val="40000"/>
                    <a:lumOff val="6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</a:p>
          <a:p>
            <a:r>
              <a:rPr lang="es-PE" dirty="0">
                <a:solidFill>
                  <a:schemeClr val="accent1">
                    <a:lumMod val="40000"/>
                    <a:lumOff val="6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Luis</a:t>
            </a:r>
          </a:p>
          <a:p>
            <a:r>
              <a:rPr lang="es-PE" dirty="0">
                <a:solidFill>
                  <a:schemeClr val="accent1">
                    <a:lumMod val="40000"/>
                    <a:lumOff val="6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29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824602-B77B-2E66-471A-AD45A2E7C7B1}"/>
              </a:ext>
            </a:extLst>
          </p:cNvPr>
          <p:cNvGrpSpPr/>
          <p:nvPr/>
        </p:nvGrpSpPr>
        <p:grpSpPr>
          <a:xfrm>
            <a:off x="838200" y="-31782"/>
            <a:ext cx="4629752" cy="1015663"/>
            <a:chOff x="924025" y="1526961"/>
            <a:chExt cx="4629752" cy="10156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9E1D2B-114D-B75B-748F-C358B8D94836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821306-0C99-2AFC-2C44-2230F80E530F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Expresiones Regulares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31B12F-D13C-122E-F440-025531F344BC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649F9A6-A720-DEB4-DB0C-D095EAFAF73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uadroTexto 15">
            <a:extLst>
              <a:ext uri="{FF2B5EF4-FFF2-40B4-BE49-F238E27FC236}">
                <a16:creationId xmlns:a16="http://schemas.microsoft.com/office/drawing/2014/main" id="{F613695F-56A4-9852-4CA1-6BC387E6B42A}"/>
              </a:ext>
            </a:extLst>
          </p:cNvPr>
          <p:cNvSpPr txBox="1"/>
          <p:nvPr/>
        </p:nvSpPr>
        <p:spPr>
          <a:xfrm>
            <a:off x="838200" y="5486487"/>
            <a:ext cx="9091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dirty="0">
                <a:solidFill>
                  <a:schemeClr val="bg1">
                    <a:lumMod val="50000"/>
                  </a:schemeClr>
                </a:solidFill>
              </a:rPr>
              <a:t>Salida:</a:t>
            </a:r>
          </a:p>
        </p:txBody>
      </p:sp>
    </p:spTree>
    <p:extLst>
      <p:ext uri="{BB962C8B-B14F-4D97-AF65-F5344CB8AC3E}">
        <p14:creationId xmlns:p14="http://schemas.microsoft.com/office/powerpoint/2010/main" val="138304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7D8-1988-8EA2-6C46-C9C1CFD3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795"/>
            <a:ext cx="10515600" cy="785528"/>
          </a:xfrm>
        </p:spPr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0A32FA-881A-6658-E78B-522E3A3AC1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</a:t>
            </a:fld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84E970-8B6B-C013-9D4E-EF922A529E0E}"/>
              </a:ext>
            </a:extLst>
          </p:cNvPr>
          <p:cNvSpPr/>
          <p:nvPr/>
        </p:nvSpPr>
        <p:spPr>
          <a:xfrm>
            <a:off x="1524000" y="1641475"/>
            <a:ext cx="4457700" cy="22193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D0B61-C84B-78EA-6225-A862B3AB7C74}"/>
              </a:ext>
            </a:extLst>
          </p:cNvPr>
          <p:cNvSpPr/>
          <p:nvPr/>
        </p:nvSpPr>
        <p:spPr>
          <a:xfrm>
            <a:off x="1524000" y="4051300"/>
            <a:ext cx="4457700" cy="22193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4A0EB9-B706-52DE-78F6-38371FC44F43}"/>
              </a:ext>
            </a:extLst>
          </p:cNvPr>
          <p:cNvSpPr/>
          <p:nvPr/>
        </p:nvSpPr>
        <p:spPr>
          <a:xfrm>
            <a:off x="6191250" y="4051300"/>
            <a:ext cx="4457700" cy="22193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6012E-622C-01FE-D0E7-6284FA5350A4}"/>
              </a:ext>
            </a:extLst>
          </p:cNvPr>
          <p:cNvSpPr txBox="1"/>
          <p:nvPr/>
        </p:nvSpPr>
        <p:spPr>
          <a:xfrm>
            <a:off x="2881313" y="2165736"/>
            <a:ext cx="22002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Anidamiento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¿Qué se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puede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anidar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4F2729-5111-87FA-ABA6-6206BE9F1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9" r="55903"/>
          <a:stretch/>
        </p:blipFill>
        <p:spPr>
          <a:xfrm>
            <a:off x="1524000" y="1780242"/>
            <a:ext cx="857250" cy="2009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ED9893-E2BE-A833-E254-C68CF75FB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9" r="55903"/>
          <a:stretch/>
        </p:blipFill>
        <p:spPr>
          <a:xfrm>
            <a:off x="1543050" y="4140052"/>
            <a:ext cx="857250" cy="2009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EB8131-B0D7-5837-F84C-0E482D1E2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9" r="55903"/>
          <a:stretch/>
        </p:blipFill>
        <p:spPr>
          <a:xfrm>
            <a:off x="6210300" y="4111477"/>
            <a:ext cx="857250" cy="20097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21C262-7AFD-CEA5-C7AF-0B72EFA35C60}"/>
              </a:ext>
            </a:extLst>
          </p:cNvPr>
          <p:cNvSpPr txBox="1"/>
          <p:nvPr/>
        </p:nvSpPr>
        <p:spPr>
          <a:xfrm>
            <a:off x="2881312" y="4544774"/>
            <a:ext cx="22002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Diferencias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entre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if..else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y switch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3F1DAC-B052-66BD-F0E0-99B9EAC051F7}"/>
              </a:ext>
            </a:extLst>
          </p:cNvPr>
          <p:cNvSpPr txBox="1"/>
          <p:nvPr/>
        </p:nvSpPr>
        <p:spPr>
          <a:xfrm>
            <a:off x="7643812" y="4544774"/>
            <a:ext cx="22002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¿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Cómo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elegir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la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estructura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condicional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35E4AC-8514-E819-F999-05B293F067E3}"/>
              </a:ext>
            </a:extLst>
          </p:cNvPr>
          <p:cNvSpPr/>
          <p:nvPr/>
        </p:nvSpPr>
        <p:spPr>
          <a:xfrm>
            <a:off x="1428750" y="1543050"/>
            <a:ext cx="9334500" cy="482715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8C8243-B09A-A0DA-E645-A43C931D7914}"/>
              </a:ext>
            </a:extLst>
          </p:cNvPr>
          <p:cNvSpPr/>
          <p:nvPr/>
        </p:nvSpPr>
        <p:spPr>
          <a:xfrm>
            <a:off x="6191250" y="1641475"/>
            <a:ext cx="4457700" cy="2219325"/>
          </a:xfrm>
          <a:prstGeom prst="rect">
            <a:avLst/>
          </a:prstGeom>
          <a:solidFill>
            <a:schemeClr val="tx2">
              <a:lumMod val="25000"/>
            </a:schemeClr>
          </a:solidFill>
          <a:ln w="12700"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30FCF5-BFF7-83C2-6B02-6FD8F5CFF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9" r="55903"/>
          <a:stretch/>
        </p:blipFill>
        <p:spPr>
          <a:xfrm>
            <a:off x="6191250" y="1751667"/>
            <a:ext cx="857250" cy="20097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AF249D-01C2-A9F5-3AB4-2F41AC8CB35A}"/>
              </a:ext>
            </a:extLst>
          </p:cNvPr>
          <p:cNvSpPr txBox="1"/>
          <p:nvPr/>
        </p:nvSpPr>
        <p:spPr>
          <a:xfrm>
            <a:off x="7643813" y="2155557"/>
            <a:ext cx="22002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Árboles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de decision ¿Qué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representan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4934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30</a:t>
            </a:fld>
            <a:endParaRPr lang="es-P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Repetitiva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while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Contadores y Acumuladores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B4B5B-713C-2D58-C773-D4CFF9997391}"/>
              </a:ext>
            </a:extLst>
          </p:cNvPr>
          <p:cNvGrpSpPr/>
          <p:nvPr/>
        </p:nvGrpSpPr>
        <p:grpSpPr>
          <a:xfrm>
            <a:off x="1955128" y="3561599"/>
            <a:ext cx="4629752" cy="1015663"/>
            <a:chOff x="924025" y="1526961"/>
            <a:chExt cx="4629752" cy="10156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F2FB8B-07D6-48FB-E370-38EA1636528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AFDEB-1E73-3FEA-2DFF-DBAF08C0A2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Expresiones Regulares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F77E9-2E11-217F-40EC-8E3C7703B3B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9D5F82-C60A-5B84-5E19-A1B153065B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Estructuras Repetitivas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C5BE8B0-C4F2-1819-708B-EFC5B549A29E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E64018-3B15-9632-CB2F-2B6645E41DAE}"/>
              </a:ext>
            </a:extLst>
          </p:cNvPr>
          <p:cNvGrpSpPr/>
          <p:nvPr/>
        </p:nvGrpSpPr>
        <p:grpSpPr>
          <a:xfrm>
            <a:off x="1955128" y="4451144"/>
            <a:ext cx="4629752" cy="1015663"/>
            <a:chOff x="924025" y="1526961"/>
            <a:chExt cx="4629752" cy="10156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8A50BB-300B-F26F-ADB7-B0B55EB7338C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8F2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185618-C09D-95CF-DC04-5725D3C0AF0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146E69-21B2-D60A-ECD9-9207BF6D6CB9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5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BD4D3C1-92A0-4BED-FBC6-0F1902423E87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141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938B83-3E05-606E-E3AA-9632CD3B8589}"/>
              </a:ext>
            </a:extLst>
          </p:cNvPr>
          <p:cNvGrpSpPr/>
          <p:nvPr/>
        </p:nvGrpSpPr>
        <p:grpSpPr>
          <a:xfrm>
            <a:off x="838200" y="-38100"/>
            <a:ext cx="4629752" cy="1015663"/>
            <a:chOff x="924025" y="1526961"/>
            <a:chExt cx="4629752" cy="10156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B50EF41-2106-C937-122E-3F6302533C02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8F2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DC77A9-4A50-19B0-EA51-F42802276793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24A317-6A56-3734-A2C3-8C75203F9B8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5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36E960-5BBC-9786-0108-C96B6C3E702B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F30606B3-27F0-99F5-455C-B0AF760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31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E109DD-EB3D-B14B-2FE8-7DE0FD091F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7705725" cy="4373562"/>
          </a:xfrm>
        </p:spPr>
        <p:txBody>
          <a:bodyPr>
            <a:normAutofit fontScale="85000" lnSpcReduction="10000"/>
          </a:bodyPr>
          <a:lstStyle/>
          <a:p>
            <a:pPr marL="50800" indent="0">
              <a:buNone/>
            </a:pPr>
            <a:r>
              <a:rPr lang="es-ES" dirty="0"/>
              <a:t>1. Es </a:t>
            </a:r>
            <a:r>
              <a:rPr lang="es-ES" b="1" dirty="0"/>
              <a:t>verdadero</a:t>
            </a:r>
            <a:r>
              <a:rPr lang="es-ES" dirty="0"/>
              <a:t> sobre una estructura repetitiva </a:t>
            </a:r>
            <a:r>
              <a:rPr lang="es-ES" b="1" dirty="0" err="1"/>
              <a:t>while</a:t>
            </a:r>
            <a:r>
              <a:rPr lang="es-ES" dirty="0"/>
              <a:t>:</a:t>
            </a:r>
          </a:p>
          <a:p>
            <a:pPr marL="50800" indent="0">
              <a:buNone/>
            </a:pPr>
            <a:endParaRPr lang="en-US" dirty="0"/>
          </a:p>
          <a:p>
            <a:pPr marL="1022350" lvl="1" indent="-514350">
              <a:lnSpc>
                <a:spcPct val="150000"/>
              </a:lnSpc>
              <a:buAutoNum type="alphaUcPeriod"/>
            </a:pPr>
            <a:r>
              <a:rPr lang="en-US" dirty="0"/>
              <a:t>El conjunto de </a:t>
            </a:r>
            <a:r>
              <a:rPr lang="en-US" dirty="0" err="1"/>
              <a:t>instrucciones</a:t>
            </a:r>
            <a:r>
              <a:rPr lang="en-US" dirty="0"/>
              <a:t> que </a:t>
            </a:r>
            <a:r>
              <a:rPr lang="en-US" dirty="0" err="1"/>
              <a:t>contiene</a:t>
            </a:r>
            <a:r>
              <a:rPr lang="en-US" dirty="0"/>
              <a:t> se </a:t>
            </a:r>
            <a:r>
              <a:rPr lang="en-US" dirty="0" err="1"/>
              <a:t>ejecutan</a:t>
            </a:r>
            <a:r>
              <a:rPr lang="en-US" dirty="0"/>
              <a:t> hasta que la </a:t>
            </a:r>
            <a:r>
              <a:rPr lang="en-US" dirty="0" err="1"/>
              <a:t>condición</a:t>
            </a:r>
            <a:r>
              <a:rPr lang="en-US" dirty="0"/>
              <a:t> se </a:t>
            </a:r>
            <a:r>
              <a:rPr lang="en-US" dirty="0" err="1"/>
              <a:t>cumpla</a:t>
            </a:r>
            <a:r>
              <a:rPr lang="en-US" dirty="0"/>
              <a:t>.</a:t>
            </a:r>
          </a:p>
          <a:p>
            <a:pPr marL="1022350" lvl="1" indent="-514350">
              <a:lnSpc>
                <a:spcPct val="150000"/>
              </a:lnSpc>
              <a:buAutoNum type="alphaUcPeriod"/>
            </a:pPr>
            <a:r>
              <a:rPr lang="en-US" dirty="0"/>
              <a:t>El conjunto de </a:t>
            </a:r>
            <a:r>
              <a:rPr lang="en-US" dirty="0" err="1"/>
              <a:t>instrucciones</a:t>
            </a:r>
            <a:r>
              <a:rPr lang="en-US" dirty="0"/>
              <a:t> que </a:t>
            </a:r>
            <a:r>
              <a:rPr lang="en-US" dirty="0" err="1"/>
              <a:t>contiene</a:t>
            </a:r>
            <a:r>
              <a:rPr lang="en-US" dirty="0"/>
              <a:t> se </a:t>
            </a:r>
            <a:r>
              <a:rPr lang="en-US" dirty="0" err="1"/>
              <a:t>ejecutan</a:t>
            </a:r>
            <a:r>
              <a:rPr lang="en-US" dirty="0"/>
              <a:t> </a:t>
            </a:r>
            <a:r>
              <a:rPr lang="en-US" dirty="0" err="1"/>
              <a:t>mientras</a:t>
            </a:r>
            <a:r>
              <a:rPr lang="en-US" dirty="0"/>
              <a:t> que la </a:t>
            </a:r>
            <a:r>
              <a:rPr lang="en-US" dirty="0" err="1"/>
              <a:t>condición</a:t>
            </a:r>
            <a:r>
              <a:rPr lang="en-US" dirty="0"/>
              <a:t> se </a:t>
            </a:r>
            <a:r>
              <a:rPr lang="en-US" dirty="0" err="1"/>
              <a:t>cumpla</a:t>
            </a:r>
            <a:r>
              <a:rPr lang="en-US" dirty="0"/>
              <a:t>.</a:t>
            </a:r>
          </a:p>
          <a:p>
            <a:pPr marL="1022350" lvl="1" indent="-514350">
              <a:lnSpc>
                <a:spcPct val="150000"/>
              </a:lnSpc>
              <a:buAutoNum type="alphaUcPeriod"/>
            </a:pPr>
            <a:r>
              <a:rPr lang="en-US" dirty="0"/>
              <a:t>Es un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bucle</a:t>
            </a:r>
            <a:r>
              <a:rPr lang="en-US" dirty="0"/>
              <a:t> que se </a:t>
            </a:r>
            <a:r>
              <a:rPr lang="en-US" dirty="0" err="1"/>
              <a:t>ejecuta</a:t>
            </a:r>
            <a:r>
              <a:rPr lang="en-US" dirty="0"/>
              <a:t> </a:t>
            </a:r>
            <a:r>
              <a:rPr lang="en-US" dirty="0" err="1"/>
              <a:t>siempre</a:t>
            </a:r>
            <a:r>
              <a:rPr lang="en-US" dirty="0"/>
              <a:t>,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.</a:t>
            </a:r>
          </a:p>
          <a:p>
            <a:pPr marL="1022350" lvl="1" indent="-514350">
              <a:lnSpc>
                <a:spcPct val="150000"/>
              </a:lnSpc>
              <a:buAutoNum type="alphaUcPeriod"/>
            </a:pPr>
            <a:r>
              <a:rPr lang="en-US" dirty="0"/>
              <a:t>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anidarse</a:t>
            </a:r>
            <a:r>
              <a:rPr lang="en-US" dirty="0"/>
              <a:t> con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estructuras</a:t>
            </a:r>
            <a:r>
              <a:rPr lang="en-US" dirty="0"/>
              <a:t>.</a:t>
            </a:r>
          </a:p>
        </p:txBody>
      </p:sp>
      <p:pic>
        <p:nvPicPr>
          <p:cNvPr id="11266" name="Picture 2" descr="1 Trick That Instantly Boosts Your Credibility Every Time You Answer a  Question | Inc.com">
            <a:extLst>
              <a:ext uri="{FF2B5EF4-FFF2-40B4-BE49-F238E27FC236}">
                <a16:creationId xmlns:a16="http://schemas.microsoft.com/office/drawing/2014/main" id="{C3BC6B22-D844-F2ED-FC59-34F182F89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1" r="31875"/>
          <a:stretch/>
        </p:blipFill>
        <p:spPr bwMode="auto">
          <a:xfrm>
            <a:off x="8886825" y="0"/>
            <a:ext cx="33191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FC68D8-2D1F-C87B-E5BD-3CEB466C9A20}"/>
              </a:ext>
            </a:extLst>
          </p:cNvPr>
          <p:cNvSpPr txBox="1"/>
          <p:nvPr/>
        </p:nvSpPr>
        <p:spPr>
          <a:xfrm>
            <a:off x="178594" y="6490643"/>
            <a:ext cx="612933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https://www.incimages.com/uploaded_files/image/1920x1080/getty_953426266_380963.jpg</a:t>
            </a:r>
          </a:p>
        </p:txBody>
      </p:sp>
    </p:spTree>
    <p:extLst>
      <p:ext uri="{BB962C8B-B14F-4D97-AF65-F5344CB8AC3E}">
        <p14:creationId xmlns:p14="http://schemas.microsoft.com/office/powerpoint/2010/main" val="46468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30606B3-27F0-99F5-455C-B0AF760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32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E109DD-EB3D-B14B-2FE8-7DE0FD091F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1846263"/>
            <a:ext cx="7972425" cy="4373562"/>
          </a:xfrm>
        </p:spPr>
        <p:txBody>
          <a:bodyPr>
            <a:normAutofit fontScale="92500" lnSpcReduction="20000"/>
          </a:bodyPr>
          <a:lstStyle/>
          <a:p>
            <a:pPr marL="50800" indent="0">
              <a:buNone/>
            </a:pPr>
            <a:r>
              <a:rPr lang="es-ES" dirty="0"/>
              <a:t>2. Es </a:t>
            </a:r>
            <a:r>
              <a:rPr lang="es-ES" b="1" dirty="0"/>
              <a:t>falso</a:t>
            </a:r>
            <a:r>
              <a:rPr lang="es-ES" dirty="0"/>
              <a:t>, respecto a una estructura </a:t>
            </a:r>
            <a:r>
              <a:rPr lang="es-ES" b="1" dirty="0" err="1"/>
              <a:t>while</a:t>
            </a:r>
            <a:r>
              <a:rPr lang="es-ES" b="1" dirty="0"/>
              <a:t>:</a:t>
            </a:r>
            <a:endParaRPr lang="es-ES" dirty="0"/>
          </a:p>
          <a:p>
            <a:pPr marL="508000" lvl="1" indent="0">
              <a:buNone/>
            </a:pPr>
            <a:endParaRPr lang="es-ES" dirty="0"/>
          </a:p>
          <a:p>
            <a:pPr marL="1022350" lvl="1" indent="-514350">
              <a:lnSpc>
                <a:spcPct val="150000"/>
              </a:lnSpc>
              <a:buAutoNum type="alphaUcPeriod"/>
            </a:pPr>
            <a:r>
              <a:rPr lang="es-ES" dirty="0"/>
              <a:t>Puede anidarse con cualquier otra estructura de control.</a:t>
            </a:r>
          </a:p>
          <a:p>
            <a:pPr marL="1022350" lvl="1" indent="-514350">
              <a:lnSpc>
                <a:spcPct val="150000"/>
              </a:lnSpc>
              <a:buAutoNum type="alphaUcPeriod"/>
            </a:pP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contener</a:t>
            </a:r>
            <a:r>
              <a:rPr lang="en-US" dirty="0"/>
              <a:t> más de un </a:t>
            </a:r>
            <a:r>
              <a:rPr lang="en-US" b="1" dirty="0" err="1"/>
              <a:t>contador</a:t>
            </a:r>
            <a:r>
              <a:rPr lang="en-US" dirty="0"/>
              <a:t> o </a:t>
            </a:r>
            <a:r>
              <a:rPr lang="en-US" b="1" dirty="0" err="1"/>
              <a:t>acumulador</a:t>
            </a:r>
            <a:r>
              <a:rPr lang="en-US" dirty="0"/>
              <a:t>.</a:t>
            </a:r>
          </a:p>
          <a:p>
            <a:pPr marL="1022350" lvl="1" indent="-514350">
              <a:lnSpc>
                <a:spcPct val="150000"/>
              </a:lnSpc>
              <a:buAutoNum type="alphaUcPeriod"/>
            </a:pPr>
            <a:r>
              <a:rPr lang="en-US" dirty="0"/>
              <a:t>Es </a:t>
            </a:r>
            <a:r>
              <a:rPr lang="en-US" dirty="0" err="1"/>
              <a:t>posible</a:t>
            </a:r>
            <a:r>
              <a:rPr lang="en-US" dirty="0"/>
              <a:t> pasar la </a:t>
            </a:r>
            <a:r>
              <a:rPr lang="en-US" dirty="0" err="1"/>
              <a:t>condición</a:t>
            </a:r>
            <a:r>
              <a:rPr lang="en-US" dirty="0"/>
              <a:t> al final de la </a:t>
            </a:r>
            <a:r>
              <a:rPr lang="en-US" dirty="0" err="1"/>
              <a:t>estructura</a:t>
            </a:r>
            <a:r>
              <a:rPr lang="en-US" dirty="0"/>
              <a:t>, a fin de </a:t>
            </a:r>
            <a:r>
              <a:rPr lang="en-US" dirty="0" err="1"/>
              <a:t>simular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b="1" dirty="0" err="1"/>
              <a:t>repetir</a:t>
            </a:r>
            <a:r>
              <a:rPr lang="en-US" b="1" dirty="0"/>
              <a:t>-hasta</a:t>
            </a:r>
            <a:r>
              <a:rPr lang="en-US" dirty="0"/>
              <a:t>.</a:t>
            </a:r>
          </a:p>
          <a:p>
            <a:pPr marL="1022350" lvl="1" indent="-514350">
              <a:lnSpc>
                <a:spcPct val="150000"/>
              </a:lnSpc>
              <a:buAutoNum type="alphaUcPeriod"/>
            </a:pPr>
            <a:r>
              <a:rPr lang="en-US" dirty="0"/>
              <a:t>Si no se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cuidado</a:t>
            </a:r>
            <a:r>
              <a:rPr lang="en-US" dirty="0"/>
              <a:t> al </a:t>
            </a:r>
            <a:r>
              <a:rPr lang="en-US" dirty="0" err="1"/>
              <a:t>programar</a:t>
            </a:r>
            <a:r>
              <a:rPr lang="en-US" dirty="0"/>
              <a:t>, </a:t>
            </a:r>
            <a:r>
              <a:rPr lang="en-US" dirty="0" err="1"/>
              <a:t>podría</a:t>
            </a:r>
            <a:r>
              <a:rPr lang="en-US" dirty="0"/>
              <a:t> </a:t>
            </a:r>
            <a:r>
              <a:rPr lang="en-US" dirty="0" err="1"/>
              <a:t>crearse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un </a:t>
            </a:r>
            <a:r>
              <a:rPr lang="en-US" dirty="0" err="1"/>
              <a:t>bucle</a:t>
            </a:r>
            <a:r>
              <a:rPr lang="en-US" dirty="0"/>
              <a:t> </a:t>
            </a:r>
            <a:r>
              <a:rPr lang="en-US" dirty="0" err="1"/>
              <a:t>infinito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014BB1-B01D-204C-4647-38BD4DCBD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7" r="29390"/>
          <a:stretch/>
        </p:blipFill>
        <p:spPr>
          <a:xfrm>
            <a:off x="8810625" y="-38100"/>
            <a:ext cx="3448050" cy="68897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EDB607-832C-9E76-FD38-77C26F6D45F6}"/>
              </a:ext>
            </a:extLst>
          </p:cNvPr>
          <p:cNvSpPr txBox="1"/>
          <p:nvPr/>
        </p:nvSpPr>
        <p:spPr>
          <a:xfrm>
            <a:off x="178594" y="6490643"/>
            <a:ext cx="612933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https://blog.4d.com/wp-content/uploads/2018/01/ForEach720.png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4C45A1-F90E-C4E7-4287-546FFEAFB746}"/>
              </a:ext>
            </a:extLst>
          </p:cNvPr>
          <p:cNvGrpSpPr/>
          <p:nvPr/>
        </p:nvGrpSpPr>
        <p:grpSpPr>
          <a:xfrm>
            <a:off x="838200" y="-38100"/>
            <a:ext cx="4629752" cy="1015663"/>
            <a:chOff x="924025" y="1526961"/>
            <a:chExt cx="4629752" cy="10156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4B2C92-F47F-C162-C448-B189E37E089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8F2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D0FF1D-2ADD-6501-F026-A1CCAD8D8321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1FEE99-3DA4-9993-33EA-053B8D0F5B69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5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F864B2-C05E-7843-1EAD-076B4DDB5D5F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33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30606B3-27F0-99F5-455C-B0AF760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33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E109DD-EB3D-B14B-2FE8-7DE0FD091F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7343775" cy="4373562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s-ES" dirty="0"/>
              <a:t>3. Aumenta o disminuye su valor de una </a:t>
            </a:r>
            <a:r>
              <a:rPr lang="es-ES" b="1" dirty="0"/>
              <a:t>forma</a:t>
            </a:r>
            <a:r>
              <a:rPr lang="es-ES" dirty="0"/>
              <a:t> </a:t>
            </a:r>
            <a:r>
              <a:rPr lang="es-ES" b="1" dirty="0"/>
              <a:t>variable</a:t>
            </a:r>
            <a:r>
              <a:rPr lang="es-ES" dirty="0"/>
              <a:t>:</a:t>
            </a:r>
          </a:p>
          <a:p>
            <a:pPr marL="50800" indent="0">
              <a:buNone/>
            </a:pPr>
            <a:endParaRPr lang="es-ES" dirty="0"/>
          </a:p>
          <a:p>
            <a:pPr marL="1022350" lvl="1" indent="-514350">
              <a:lnSpc>
                <a:spcPct val="150000"/>
              </a:lnSpc>
              <a:buAutoNum type="alphaUcPeriod"/>
            </a:pPr>
            <a:r>
              <a:rPr lang="es-ES" dirty="0"/>
              <a:t>Acumulador.</a:t>
            </a:r>
          </a:p>
          <a:p>
            <a:pPr marL="1022350" lvl="1" indent="-514350">
              <a:lnSpc>
                <a:spcPct val="150000"/>
              </a:lnSpc>
              <a:buAutoNum type="alphaUcPeriod"/>
            </a:pPr>
            <a:r>
              <a:rPr lang="es-ES" dirty="0"/>
              <a:t>Centinela.</a:t>
            </a:r>
          </a:p>
          <a:p>
            <a:pPr marL="1022350" lvl="1" indent="-514350">
              <a:lnSpc>
                <a:spcPct val="150000"/>
              </a:lnSpc>
              <a:buAutoNum type="alphaUcPeriod"/>
            </a:pPr>
            <a:r>
              <a:rPr lang="es-ES" dirty="0"/>
              <a:t>Contador.</a:t>
            </a:r>
          </a:p>
          <a:p>
            <a:pPr marL="1022350" lvl="1" indent="-514350">
              <a:lnSpc>
                <a:spcPct val="150000"/>
              </a:lnSpc>
              <a:buAutoNum type="alphaUcPeriod"/>
            </a:pPr>
            <a:r>
              <a:rPr lang="es-ES" dirty="0"/>
              <a:t>Condición de salida del bucle.</a:t>
            </a:r>
          </a:p>
          <a:p>
            <a:pPr marL="5080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311DF4-32EA-8EBC-FC0C-8FED6EFAF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81" r="7428"/>
          <a:stretch/>
        </p:blipFill>
        <p:spPr>
          <a:xfrm>
            <a:off x="8925627" y="-5767"/>
            <a:ext cx="3266373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B8E621-0552-C76B-3A3A-AE524886C65D}"/>
              </a:ext>
            </a:extLst>
          </p:cNvPr>
          <p:cNvSpPr txBox="1"/>
          <p:nvPr/>
        </p:nvSpPr>
        <p:spPr>
          <a:xfrm>
            <a:off x="178594" y="6490643"/>
            <a:ext cx="86225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https://www.incimages.com/uploaded_files/image/1920x1080/getty_179693695_970693970450037_59979.jpg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D02921-342F-51C3-038A-AED08314CA61}"/>
              </a:ext>
            </a:extLst>
          </p:cNvPr>
          <p:cNvGrpSpPr/>
          <p:nvPr/>
        </p:nvGrpSpPr>
        <p:grpSpPr>
          <a:xfrm>
            <a:off x="838200" y="-38100"/>
            <a:ext cx="4629752" cy="1015663"/>
            <a:chOff x="924025" y="1526961"/>
            <a:chExt cx="4629752" cy="10156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682A41-6297-080B-F0AF-8E70894DF061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8F2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248C1C-5ED1-3224-3FAC-C2B6D70D068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1562F7-CF15-526E-7287-B1F545DEA153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5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BA06E9-E00B-CBDE-17C8-0B9177A024F8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070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F45E4B-49F6-BD60-6A3C-12E3EB83C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70" r="18704"/>
          <a:stretch/>
        </p:blipFill>
        <p:spPr>
          <a:xfrm>
            <a:off x="8496300" y="0"/>
            <a:ext cx="3695700" cy="6858000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F30606B3-27F0-99F5-455C-B0AF760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34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E109DD-EB3D-B14B-2FE8-7DE0FD091F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7067550" cy="4373562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s-ES" dirty="0"/>
              <a:t>4. Tiene como función controlar la salida de un bucle:</a:t>
            </a:r>
          </a:p>
          <a:p>
            <a:pPr marL="50800" indent="0">
              <a:buNone/>
            </a:pPr>
            <a:endParaRPr lang="es-ES" dirty="0"/>
          </a:p>
          <a:p>
            <a:pPr marL="1022350" lvl="1" indent="-514350">
              <a:lnSpc>
                <a:spcPct val="150000"/>
              </a:lnSpc>
              <a:buAutoNum type="alphaUcPeriod"/>
            </a:pPr>
            <a:r>
              <a:rPr lang="es-ES" dirty="0"/>
              <a:t>Lectura de datos.</a:t>
            </a:r>
          </a:p>
          <a:p>
            <a:pPr marL="1022350" lvl="1" indent="-514350">
              <a:lnSpc>
                <a:spcPct val="150000"/>
              </a:lnSpc>
              <a:buAutoNum type="alphaUcPeriod"/>
            </a:pPr>
            <a:r>
              <a:rPr lang="en-US" dirty="0" err="1"/>
              <a:t>Impresión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  <a:p>
            <a:pPr marL="1022350" lvl="1" indent="-514350">
              <a:lnSpc>
                <a:spcPct val="150000"/>
              </a:lnSpc>
              <a:buAutoNum type="alphaUcPeriod"/>
            </a:pPr>
            <a:r>
              <a:rPr lang="en-US" dirty="0"/>
              <a:t>Centinela.</a:t>
            </a:r>
          </a:p>
          <a:p>
            <a:pPr marL="1022350" lvl="1" indent="-514350">
              <a:lnSpc>
                <a:spcPct val="150000"/>
              </a:lnSpc>
              <a:buAutoNum type="alphaUcPeriod"/>
            </a:pPr>
            <a:r>
              <a:rPr lang="en-US" dirty="0" err="1"/>
              <a:t>Anidamiento</a:t>
            </a:r>
            <a:r>
              <a:rPr lang="en-US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C45AC-3AB3-BBA5-F2FE-9BC636860487}"/>
              </a:ext>
            </a:extLst>
          </p:cNvPr>
          <p:cNvSpPr txBox="1"/>
          <p:nvPr/>
        </p:nvSpPr>
        <p:spPr>
          <a:xfrm>
            <a:off x="178594" y="6490643"/>
            <a:ext cx="612933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https://gaijinpot.scdn3.secure.raxcdn.com/app/uploads/sites/4/2018/10/iStock-661289636.jpg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69EE52-942A-8D17-2430-0CF678A092A4}"/>
              </a:ext>
            </a:extLst>
          </p:cNvPr>
          <p:cNvGrpSpPr/>
          <p:nvPr/>
        </p:nvGrpSpPr>
        <p:grpSpPr>
          <a:xfrm>
            <a:off x="838200" y="-38100"/>
            <a:ext cx="4629752" cy="1015663"/>
            <a:chOff x="924025" y="1526961"/>
            <a:chExt cx="4629752" cy="10156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818855-E9AC-A52E-8284-B009A348C9B0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8F2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3261FB-FD94-3495-4510-97E81660827F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E1D456-0924-EEB5-EEBB-92759BA10501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5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44E0C3-08BB-9A19-D7CB-568CAC6E2C9F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799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98A2FD-C4B3-C563-AA51-820949A473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l="-708" t="322" r="708" b="32047"/>
          <a:stretch/>
        </p:blipFill>
        <p:spPr>
          <a:xfrm>
            <a:off x="1102278" y="3685042"/>
            <a:ext cx="4695825" cy="317585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938B83-3E05-606E-E3AA-9632CD3B8589}"/>
              </a:ext>
            </a:extLst>
          </p:cNvPr>
          <p:cNvGrpSpPr/>
          <p:nvPr/>
        </p:nvGrpSpPr>
        <p:grpSpPr>
          <a:xfrm>
            <a:off x="838200" y="-38100"/>
            <a:ext cx="4629752" cy="1015663"/>
            <a:chOff x="924025" y="1526961"/>
            <a:chExt cx="4629752" cy="10156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B50EF41-2106-C937-122E-3F6302533C02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DC77A9-4A50-19B0-EA51-F42802276793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24A317-6A56-3734-A2C3-8C75203F9B8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36E960-5BBC-9786-0108-C96B6C3E702B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F30606B3-27F0-99F5-455C-B0AF760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35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E109DD-EB3D-B14B-2FE8-7DE0FD091F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0800" indent="0">
              <a:buNone/>
            </a:pPr>
            <a:r>
              <a:rPr lang="es-ES" dirty="0"/>
              <a:t>5. ¿Cuál de los siguientes bloques de código genera un bucle infinito?</a:t>
            </a:r>
          </a:p>
          <a:p>
            <a:pPr marL="50800" indent="0">
              <a:buNone/>
            </a:pPr>
            <a:r>
              <a:rPr lang="es-ES" dirty="0"/>
              <a:t>	  A.			B.			C.			D.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29B21E0-8A5B-908D-C362-01E5D2165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694" y="3583759"/>
            <a:ext cx="2198918" cy="1496767"/>
          </a:xfrm>
          <a:prstGeom prst="roundRect">
            <a:avLst>
              <a:gd name="adj" fmla="val 6114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(x &gt;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x -=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(x--);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1089582-C1D5-B820-A7DE-41204EC0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7157" y="3583759"/>
            <a:ext cx="2396550" cy="2375474"/>
          </a:xfrm>
          <a:prstGeom prst="roundRect">
            <a:avLst>
              <a:gd name="adj" fmla="val 5440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(x &gt;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x /=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(x %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x++;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(x);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E9976AE-DE39-1D08-356E-211F607BC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141" y="3583759"/>
            <a:ext cx="2452211" cy="1353917"/>
          </a:xfrm>
          <a:prstGeom prst="roundRect">
            <a:avLst>
              <a:gd name="adj" fmla="val 7521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(x &gt;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(x--);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9364A38-2BBE-8689-637B-B00BE6165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8881" y="3583759"/>
            <a:ext cx="2269748" cy="2684416"/>
          </a:xfrm>
          <a:prstGeom prst="roundRect">
            <a:avLst>
              <a:gd name="adj" fmla="val 6424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(x &gt;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x--;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(x %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x++;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x--;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(x);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C7EB62-55A4-32B0-1A26-367DF0459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41350"/>
          <a:stretch/>
        </p:blipFill>
        <p:spPr>
          <a:xfrm>
            <a:off x="5767989" y="0"/>
            <a:ext cx="4695825" cy="275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2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98A2FD-C4B3-C563-AA51-820949A473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l="-708" t="322" r="708" b="32047"/>
          <a:stretch/>
        </p:blipFill>
        <p:spPr>
          <a:xfrm>
            <a:off x="1102278" y="3685042"/>
            <a:ext cx="4695825" cy="317585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938B83-3E05-606E-E3AA-9632CD3B8589}"/>
              </a:ext>
            </a:extLst>
          </p:cNvPr>
          <p:cNvGrpSpPr/>
          <p:nvPr/>
        </p:nvGrpSpPr>
        <p:grpSpPr>
          <a:xfrm>
            <a:off x="838200" y="-38100"/>
            <a:ext cx="4629752" cy="1015663"/>
            <a:chOff x="924025" y="1526961"/>
            <a:chExt cx="4629752" cy="10156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B50EF41-2106-C937-122E-3F6302533C02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DC77A9-4A50-19B0-EA51-F42802276793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24A317-6A56-3734-A2C3-8C75203F9B8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36E960-5BBC-9786-0108-C96B6C3E702B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F30606B3-27F0-99F5-455C-B0AF760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36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E109DD-EB3D-B14B-2FE8-7DE0FD091F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0800" indent="0">
              <a:buNone/>
            </a:pPr>
            <a:r>
              <a:rPr lang="es-ES" dirty="0"/>
              <a:t>6. ¿Cuál de los siguientes bloques de código muestra una correcta validación del formato de una placa de auto? Ejemplos de placas: F5U-597, AEF-717, W5A-879, FCE-309</a:t>
            </a:r>
          </a:p>
          <a:p>
            <a:pPr marL="50800" indent="0">
              <a:buNone/>
            </a:pPr>
            <a:r>
              <a:rPr lang="es-ES" dirty="0"/>
              <a:t>A.</a:t>
            </a:r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r>
              <a:rPr lang="es-ES" dirty="0"/>
              <a:t>B.</a:t>
            </a:r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r>
              <a:rPr lang="es-ES" dirty="0"/>
              <a:t>C.</a:t>
            </a:r>
          </a:p>
          <a:p>
            <a:pPr marL="50800" indent="0">
              <a:buNone/>
            </a:pPr>
            <a:endParaRPr lang="es-E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C7EB62-55A4-32B0-1A26-367DF0459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41350"/>
          <a:stretch/>
        </p:blipFill>
        <p:spPr>
          <a:xfrm>
            <a:off x="5767989" y="0"/>
            <a:ext cx="4695825" cy="2754072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C0D9A129-81C1-CDDD-8446-71C9B6810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031" y="3429000"/>
            <a:ext cx="7533276" cy="915712"/>
          </a:xfrm>
          <a:prstGeom prst="round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Pattern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patronPlacaAuto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Pattern.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compile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"[A-Z]([0-9])[A-Z]-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\\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d{2}"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Matcher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evaluadorPlacaAuto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patronPlacaAuto.matcher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"A0F-58A"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evaluadorPlacaAuto.matches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5134B7B0-0E3C-5254-7B31-4D69CA004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030" y="4492451"/>
            <a:ext cx="7533276" cy="915712"/>
          </a:xfrm>
          <a:prstGeom prst="round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Pattern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patronPlacaAuto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Pattern.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compile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"[A-Z]([0-9]|[A-Z])[A-Z]-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\\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d{3}"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Matcher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evaluadorPlacaAuto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patronPlacaAuto.matcher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"A0F-58A"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evaluadorPlacaAuto.matches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24E3F500-56F5-1F9C-37C8-4B3C79EBA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030" y="5578148"/>
            <a:ext cx="7533276" cy="915712"/>
          </a:xfrm>
          <a:prstGeom prst="round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Pattern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patronPlacaAuto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Pattern.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compile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"[A-Z]([0-9A-Z])[A-Z]-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\\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d{3}"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Matcher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evaluadorPlacaAuto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patronPlacaAuto.pattern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"A0F-58A"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evaluadorPlacaAuto.matches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68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30606B3-27F0-99F5-455C-B0AF760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62C6-2911-4CF7-8D3C-003C85D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37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E109DD-EB3D-B14B-2FE8-7DE0FD091F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0800" indent="0">
              <a:buNone/>
            </a:pPr>
            <a:r>
              <a:rPr lang="es-ES" dirty="0"/>
              <a:t>Desarrollar un programa en Java que solicite al usuario el ingreso de un código universitario y valide su formato. Mostrar el mensaje adecuado en caso no se cumpla dicho formato y volver a solicitar el código, usando la estructura </a:t>
            </a:r>
            <a:r>
              <a:rPr lang="es-ES" b="1" dirty="0" err="1"/>
              <a:t>while</a:t>
            </a:r>
            <a:r>
              <a:rPr lang="es-ES" dirty="0"/>
              <a:t>.</a:t>
            </a:r>
          </a:p>
          <a:p>
            <a:pPr marL="50800" indent="0"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Ejemplo de código universitario: U23205077</a:t>
            </a:r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r>
              <a:rPr lang="es-ES" sz="2000" dirty="0"/>
              <a:t>(Uso de expresiones regulares a través </a:t>
            </a:r>
            <a:br>
              <a:rPr lang="es-ES" sz="2000" dirty="0"/>
            </a:br>
            <a:r>
              <a:rPr lang="es-ES" sz="2000" dirty="0"/>
              <a:t>de las clases </a:t>
            </a:r>
            <a:r>
              <a:rPr lang="es-ES" sz="2000" dirty="0" err="1">
                <a:solidFill>
                  <a:schemeClr val="accent2"/>
                </a:solidFill>
              </a:rPr>
              <a:t>Pattern</a:t>
            </a:r>
            <a:r>
              <a:rPr lang="es-ES" sz="2000" dirty="0"/>
              <a:t> &amp; </a:t>
            </a:r>
            <a:r>
              <a:rPr lang="es-ES" sz="2000" dirty="0" err="1">
                <a:solidFill>
                  <a:srgbClr val="00B0F0"/>
                </a:solidFill>
              </a:rPr>
              <a:t>Matcher</a:t>
            </a:r>
            <a:r>
              <a:rPr lang="es-ES" sz="2000" dirty="0"/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C7EB62-55A4-32B0-1A26-367DF0459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41350"/>
          <a:stretch/>
        </p:blipFill>
        <p:spPr>
          <a:xfrm>
            <a:off x="5767989" y="0"/>
            <a:ext cx="4695825" cy="27540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59410C-6518-BD76-29F6-95D10C2AB40F}"/>
              </a:ext>
            </a:extLst>
          </p:cNvPr>
          <p:cNvSpPr txBox="1"/>
          <p:nvPr/>
        </p:nvSpPr>
        <p:spPr>
          <a:xfrm>
            <a:off x="7613966" y="4979405"/>
            <a:ext cx="3974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FF33C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s-ES" sz="5400" b="1" dirty="0">
                <a:solidFill>
                  <a:srgbClr val="57D3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s-ES" sz="5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reg</a:t>
            </a:r>
            <a:r>
              <a:rPr lang="es-ES" sz="5400" b="1" dirty="0">
                <a:solidFill>
                  <a:srgbClr val="57D3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es-ES" sz="5400" b="1" dirty="0">
                <a:solidFill>
                  <a:srgbClr val="92D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</a:t>
            </a:r>
            <a:r>
              <a:rPr lang="es-ES" sz="5400" b="1" dirty="0">
                <a:solidFill>
                  <a:srgbClr val="FF33C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endParaRPr lang="en-US" sz="5400" b="1" dirty="0">
              <a:solidFill>
                <a:srgbClr val="FF33CC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21BCC81-D38B-B784-6B12-58CD73F3C8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932"/>
          <a:stretch/>
        </p:blipFill>
        <p:spPr>
          <a:xfrm>
            <a:off x="9601202" y="5381627"/>
            <a:ext cx="1676397" cy="147637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AA5C9E-7ADF-B31A-1CDD-8905EF613475}"/>
              </a:ext>
            </a:extLst>
          </p:cNvPr>
          <p:cNvGrpSpPr/>
          <p:nvPr/>
        </p:nvGrpSpPr>
        <p:grpSpPr>
          <a:xfrm>
            <a:off x="838200" y="-38100"/>
            <a:ext cx="4629752" cy="1015663"/>
            <a:chOff x="924025" y="1526961"/>
            <a:chExt cx="4629752" cy="10156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97D24F-B194-1878-3525-82CAEE349806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8F2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1C58F4-9E42-15C4-C44E-CA3AF7BCD9D9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F08450-C29E-F2E0-83CF-DA2110B9EFC3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5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5C3CCF-9C49-7089-DCC6-0D7F83025714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990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BB5845-9A47-FEDC-A85E-2D014CA2F3DA}"/>
              </a:ext>
            </a:extLst>
          </p:cNvPr>
          <p:cNvSpPr/>
          <p:nvPr/>
        </p:nvSpPr>
        <p:spPr>
          <a:xfrm>
            <a:off x="0" y="6356350"/>
            <a:ext cx="7320380" cy="501650"/>
          </a:xfrm>
          <a:prstGeom prst="rect">
            <a:avLst/>
          </a:prstGeom>
          <a:solidFill>
            <a:srgbClr val="E5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03D496-97CF-4B26-B9D0-D3967604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Resumen de la sesión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7D7EB-E94C-4379-ADE6-A12EB7C4CB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7160491" cy="4373562"/>
          </a:xfrm>
        </p:spPr>
        <p:txBody>
          <a:bodyPr>
            <a:normAutofit/>
          </a:bodyPr>
          <a:lstStyle/>
          <a:p>
            <a:r>
              <a:rPr lang="es-ES" dirty="0">
                <a:latin typeface="Helvetica"/>
              </a:rPr>
              <a:t>¿A qué le llamamos “bucle”?</a:t>
            </a:r>
          </a:p>
          <a:p>
            <a:r>
              <a:rPr lang="es-ES" dirty="0">
                <a:latin typeface="Helvetica"/>
              </a:rPr>
              <a:t>¿Qué es un contador?</a:t>
            </a:r>
          </a:p>
          <a:p>
            <a:r>
              <a:rPr lang="es-ES" dirty="0">
                <a:latin typeface="Helvetica"/>
              </a:rPr>
              <a:t>¿Qué es un acumulador?</a:t>
            </a:r>
          </a:p>
          <a:p>
            <a:r>
              <a:rPr lang="es-ES" dirty="0">
                <a:latin typeface="Helvetica"/>
              </a:rPr>
              <a:t>¿Cómo funciona la estructura </a:t>
            </a:r>
            <a:r>
              <a:rPr lang="es-ES" b="1" dirty="0" err="1">
                <a:latin typeface="Helvetica"/>
              </a:rPr>
              <a:t>while</a:t>
            </a:r>
            <a:r>
              <a:rPr lang="es-ES" dirty="0">
                <a:latin typeface="Helvetica"/>
              </a:rPr>
              <a:t>?</a:t>
            </a:r>
          </a:p>
          <a:p>
            <a:r>
              <a:rPr lang="es-ES" dirty="0">
                <a:latin typeface="Helvetica"/>
              </a:rPr>
              <a:t>¿Qué es un centinela?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714D7F-9F45-47C5-88DE-53E493F191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6163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38</a:t>
            </a:fld>
            <a:endParaRPr lang="es-P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C220F-3C2B-B243-4B55-66FDD2674876}"/>
              </a:ext>
            </a:extLst>
          </p:cNvPr>
          <p:cNvSpPr txBox="1"/>
          <p:nvPr/>
        </p:nvSpPr>
        <p:spPr>
          <a:xfrm>
            <a:off x="101605" y="6421002"/>
            <a:ext cx="973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https://dpemfoco.com.br/wp-content/uploads/2019/08/Departamento-de-Pessoal-em-Foco-Checklist-Check-list-Checklists.png</a:t>
            </a:r>
          </a:p>
        </p:txBody>
      </p:sp>
      <p:pic>
        <p:nvPicPr>
          <p:cNvPr id="4098" name="Picture 2" descr="Departamento de Pessoal em Foco - Checklist, Check list, Checklists |  Departamento de Pessoal em Foco">
            <a:extLst>
              <a:ext uri="{FF2B5EF4-FFF2-40B4-BE49-F238E27FC236}">
                <a16:creationId xmlns:a16="http://schemas.microsoft.com/office/drawing/2014/main" id="{F8CB8AA5-99DD-1396-1A63-375719030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380" y="2484438"/>
            <a:ext cx="4871619" cy="437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70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AAE1-A89A-796E-F861-8B102D4B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Bibliografía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7596FB-30E1-8EAC-F179-F56EE7A8D8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39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3BD92-8F52-2949-7992-63F50DB2A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8370455" cy="43735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s-ES"/>
              <a:t>Tanenbaum &amp; Van </a:t>
            </a:r>
            <a:r>
              <a:rPr lang="es-ES" err="1"/>
              <a:t>Steen</a:t>
            </a:r>
            <a:r>
              <a:rPr lang="es-ES"/>
              <a:t> (2008). </a:t>
            </a:r>
            <a:r>
              <a:rPr lang="es-ES" i="1">
                <a:solidFill>
                  <a:schemeClr val="bg1">
                    <a:lumMod val="50000"/>
                  </a:schemeClr>
                </a:solidFill>
              </a:rPr>
              <a:t>Algoritmos y Estructuras de Datos - Principios y Paradigmas, 2da Edición</a:t>
            </a:r>
            <a:r>
              <a:rPr lang="es-ES"/>
              <a:t>. Pearson </a:t>
            </a:r>
            <a:r>
              <a:rPr lang="es-ES" err="1"/>
              <a:t>Education</a:t>
            </a:r>
            <a:r>
              <a:rPr lang="es-ES"/>
              <a:t>​.</a:t>
            </a:r>
          </a:p>
          <a:p>
            <a:pPr>
              <a:lnSpc>
                <a:spcPct val="120000"/>
              </a:lnSpc>
            </a:pPr>
            <a:r>
              <a:rPr lang="en-US"/>
              <a:t>Khalid A. Mughal &amp; Rolf W. Rasmussen (2017). A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Programmer’s guide to Java SE 8 Oracle Certified Associate</a:t>
            </a:r>
            <a:r>
              <a:rPr lang="es-ES"/>
              <a:t>.</a:t>
            </a:r>
          </a:p>
          <a:p>
            <a:pPr>
              <a:lnSpc>
                <a:spcPct val="120000"/>
              </a:lnSpc>
            </a:pPr>
            <a:r>
              <a:rPr lang="es-ES" err="1"/>
              <a:t>Schildt</a:t>
            </a:r>
            <a:r>
              <a:rPr lang="es-ES"/>
              <a:t>, Herbert (2019). </a:t>
            </a:r>
            <a:r>
              <a:rPr lang="es-ES" i="1">
                <a:solidFill>
                  <a:schemeClr val="bg1">
                    <a:lumMod val="50000"/>
                  </a:schemeClr>
                </a:solidFill>
              </a:rPr>
              <a:t>A Java </a:t>
            </a:r>
            <a:r>
              <a:rPr lang="es-ES" i="1" err="1">
                <a:solidFill>
                  <a:schemeClr val="bg1">
                    <a:lumMod val="50000"/>
                  </a:schemeClr>
                </a:solidFill>
              </a:rPr>
              <a:t>Beginner’s</a:t>
            </a:r>
            <a:r>
              <a:rPr lang="es-ES" i="1">
                <a:solidFill>
                  <a:schemeClr val="bg1">
                    <a:lumMod val="50000"/>
                  </a:schemeClr>
                </a:solidFill>
              </a:rPr>
              <a:t> Guide </a:t>
            </a:r>
            <a:r>
              <a:rPr lang="es-ES" i="1" err="1">
                <a:solidFill>
                  <a:schemeClr val="bg1">
                    <a:lumMod val="50000"/>
                  </a:schemeClr>
                </a:solidFill>
              </a:rPr>
              <a:t>Eighth</a:t>
            </a:r>
            <a:r>
              <a:rPr lang="es-ES" i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err="1">
                <a:solidFill>
                  <a:schemeClr val="bg1">
                    <a:lumMod val="50000"/>
                  </a:schemeClr>
                </a:solidFill>
              </a:rPr>
              <a:t>Edition</a:t>
            </a:r>
            <a:r>
              <a:rPr lang="es-ES"/>
              <a:t>. Oracle </a:t>
            </a:r>
            <a:r>
              <a:rPr lang="es-ES" err="1"/>
              <a:t>Press</a:t>
            </a:r>
            <a:r>
              <a:rPr lang="es-ES"/>
              <a:t>.</a:t>
            </a:r>
          </a:p>
          <a:p>
            <a:pPr>
              <a:lnSpc>
                <a:spcPct val="120000"/>
              </a:lnSpc>
            </a:pPr>
            <a:r>
              <a:rPr lang="es-ES" err="1"/>
              <a:t>Schildt</a:t>
            </a:r>
            <a:r>
              <a:rPr lang="es-ES"/>
              <a:t>, Herbert (2019). </a:t>
            </a:r>
            <a:r>
              <a:rPr lang="es-ES" i="1">
                <a:solidFill>
                  <a:schemeClr val="bg1">
                    <a:lumMod val="50000"/>
                  </a:schemeClr>
                </a:solidFill>
              </a:rPr>
              <a:t>Java </a:t>
            </a:r>
            <a:r>
              <a:rPr lang="es-ES" i="1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" i="1">
                <a:solidFill>
                  <a:schemeClr val="bg1">
                    <a:lumMod val="50000"/>
                  </a:schemeClr>
                </a:solidFill>
              </a:rPr>
              <a:t> Complete Reference </a:t>
            </a:r>
            <a:r>
              <a:rPr lang="es-ES" i="1" err="1">
                <a:solidFill>
                  <a:schemeClr val="bg1">
                    <a:lumMod val="50000"/>
                  </a:schemeClr>
                </a:solidFill>
              </a:rPr>
              <a:t>Eleventh</a:t>
            </a:r>
            <a:r>
              <a:rPr lang="es-ES" i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err="1">
                <a:solidFill>
                  <a:schemeClr val="bg1">
                    <a:lumMod val="50000"/>
                  </a:schemeClr>
                </a:solidFill>
              </a:rPr>
              <a:t>Edition</a:t>
            </a:r>
            <a:r>
              <a:rPr lang="es-ES"/>
              <a:t>. Oracle </a:t>
            </a:r>
            <a:r>
              <a:rPr lang="es-ES" err="1"/>
              <a:t>Press</a:t>
            </a:r>
            <a:r>
              <a:rPr lang="es-ES"/>
              <a:t>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21AEC-CD51-7E5F-26CB-5CDC143BC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18"/>
          <a:stretch/>
        </p:blipFill>
        <p:spPr>
          <a:xfrm>
            <a:off x="9208655" y="1057997"/>
            <a:ext cx="2983345" cy="516860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7CE11-3AE4-2A5E-0825-C0E9DFAB006E}"/>
              </a:ext>
            </a:extLst>
          </p:cNvPr>
          <p:cNvSpPr txBox="1"/>
          <p:nvPr/>
        </p:nvSpPr>
        <p:spPr>
          <a:xfrm>
            <a:off x="101605" y="6421002"/>
            <a:ext cx="973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https://pngimg.com/d/book_PNG51088.png</a:t>
            </a:r>
          </a:p>
        </p:txBody>
      </p:sp>
    </p:spTree>
    <p:extLst>
      <p:ext uri="{BB962C8B-B14F-4D97-AF65-F5344CB8AC3E}">
        <p14:creationId xmlns:p14="http://schemas.microsoft.com/office/powerpoint/2010/main" val="359810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7D8-1988-8EA2-6C46-C9C1CFD3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795"/>
            <a:ext cx="10515600" cy="785528"/>
          </a:xfrm>
        </p:spPr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0A32FA-881A-6658-E78B-522E3A3AC1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4</a:t>
            </a:fld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84E970-8B6B-C013-9D4E-EF922A529E0E}"/>
              </a:ext>
            </a:extLst>
          </p:cNvPr>
          <p:cNvSpPr/>
          <p:nvPr/>
        </p:nvSpPr>
        <p:spPr>
          <a:xfrm>
            <a:off x="1524000" y="1641475"/>
            <a:ext cx="4457700" cy="22193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8C8243-B09A-A0DA-E645-A43C931D7914}"/>
              </a:ext>
            </a:extLst>
          </p:cNvPr>
          <p:cNvSpPr/>
          <p:nvPr/>
        </p:nvSpPr>
        <p:spPr>
          <a:xfrm>
            <a:off x="6191250" y="1641475"/>
            <a:ext cx="4457700" cy="22193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4A0EB9-B706-52DE-78F6-38371FC44F43}"/>
              </a:ext>
            </a:extLst>
          </p:cNvPr>
          <p:cNvSpPr/>
          <p:nvPr/>
        </p:nvSpPr>
        <p:spPr>
          <a:xfrm>
            <a:off x="6191250" y="4051300"/>
            <a:ext cx="4457700" cy="22193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6012E-622C-01FE-D0E7-6284FA5350A4}"/>
              </a:ext>
            </a:extLst>
          </p:cNvPr>
          <p:cNvSpPr txBox="1"/>
          <p:nvPr/>
        </p:nvSpPr>
        <p:spPr>
          <a:xfrm>
            <a:off x="2881313" y="2165736"/>
            <a:ext cx="22002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Anidamiento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¿Qué se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puede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anidar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4F2729-5111-87FA-ABA6-6206BE9F1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9" r="55903"/>
          <a:stretch/>
        </p:blipFill>
        <p:spPr>
          <a:xfrm>
            <a:off x="1524000" y="1780242"/>
            <a:ext cx="857250" cy="2009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30FCF5-BFF7-83C2-6B02-6FD8F5CFF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9" r="55903"/>
          <a:stretch/>
        </p:blipFill>
        <p:spPr>
          <a:xfrm>
            <a:off x="6191250" y="1751667"/>
            <a:ext cx="857250" cy="2009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EB8131-B0D7-5837-F84C-0E482D1E2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9" r="55903"/>
          <a:stretch/>
        </p:blipFill>
        <p:spPr>
          <a:xfrm>
            <a:off x="6210300" y="4111477"/>
            <a:ext cx="857250" cy="20097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AF249D-01C2-A9F5-3AB4-2F41AC8CB35A}"/>
              </a:ext>
            </a:extLst>
          </p:cNvPr>
          <p:cNvSpPr txBox="1"/>
          <p:nvPr/>
        </p:nvSpPr>
        <p:spPr>
          <a:xfrm>
            <a:off x="7643813" y="2155557"/>
            <a:ext cx="22002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Árboles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de decision ¿Qué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representan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3F1DAC-B052-66BD-F0E0-99B9EAC051F7}"/>
              </a:ext>
            </a:extLst>
          </p:cNvPr>
          <p:cNvSpPr txBox="1"/>
          <p:nvPr/>
        </p:nvSpPr>
        <p:spPr>
          <a:xfrm>
            <a:off x="7643812" y="4544774"/>
            <a:ext cx="22002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¿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Cómo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elegir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la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estructura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condicional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35E4AC-8514-E819-F999-05B293F067E3}"/>
              </a:ext>
            </a:extLst>
          </p:cNvPr>
          <p:cNvSpPr/>
          <p:nvPr/>
        </p:nvSpPr>
        <p:spPr>
          <a:xfrm>
            <a:off x="1428750" y="1543050"/>
            <a:ext cx="9334500" cy="482715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D0B61-C84B-78EA-6225-A862B3AB7C74}"/>
              </a:ext>
            </a:extLst>
          </p:cNvPr>
          <p:cNvSpPr/>
          <p:nvPr/>
        </p:nvSpPr>
        <p:spPr>
          <a:xfrm>
            <a:off x="1524000" y="4051300"/>
            <a:ext cx="4457700" cy="2219325"/>
          </a:xfrm>
          <a:prstGeom prst="rect">
            <a:avLst/>
          </a:prstGeom>
          <a:solidFill>
            <a:schemeClr val="tx2">
              <a:lumMod val="25000"/>
            </a:schemeClr>
          </a:solidFill>
          <a:ln w="12700"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ED9893-E2BE-A833-E254-C68CF75FB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9" r="55903"/>
          <a:stretch/>
        </p:blipFill>
        <p:spPr>
          <a:xfrm>
            <a:off x="1524000" y="4140052"/>
            <a:ext cx="857250" cy="2009775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21C262-7AFD-CEA5-C7AF-0B72EFA35C60}"/>
              </a:ext>
            </a:extLst>
          </p:cNvPr>
          <p:cNvSpPr txBox="1"/>
          <p:nvPr/>
        </p:nvSpPr>
        <p:spPr>
          <a:xfrm>
            <a:off x="2881312" y="4544774"/>
            <a:ext cx="22002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Diferencias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entre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if..else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y switch</a:t>
            </a:r>
          </a:p>
        </p:txBody>
      </p:sp>
    </p:spTree>
    <p:extLst>
      <p:ext uri="{BB962C8B-B14F-4D97-AF65-F5344CB8AC3E}">
        <p14:creationId xmlns:p14="http://schemas.microsoft.com/office/powerpoint/2010/main" val="195928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7D8-1988-8EA2-6C46-C9C1CFD3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795"/>
            <a:ext cx="10515600" cy="785528"/>
          </a:xfrm>
        </p:spPr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0A32FA-881A-6658-E78B-522E3A3AC1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5</a:t>
            </a:fld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84E970-8B6B-C013-9D4E-EF922A529E0E}"/>
              </a:ext>
            </a:extLst>
          </p:cNvPr>
          <p:cNvSpPr/>
          <p:nvPr/>
        </p:nvSpPr>
        <p:spPr>
          <a:xfrm>
            <a:off x="1524000" y="1641475"/>
            <a:ext cx="4457700" cy="22193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8C8243-B09A-A0DA-E645-A43C931D7914}"/>
              </a:ext>
            </a:extLst>
          </p:cNvPr>
          <p:cNvSpPr/>
          <p:nvPr/>
        </p:nvSpPr>
        <p:spPr>
          <a:xfrm>
            <a:off x="6191250" y="1641475"/>
            <a:ext cx="4457700" cy="22193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D0B61-C84B-78EA-6225-A862B3AB7C74}"/>
              </a:ext>
            </a:extLst>
          </p:cNvPr>
          <p:cNvSpPr/>
          <p:nvPr/>
        </p:nvSpPr>
        <p:spPr>
          <a:xfrm>
            <a:off x="1524000" y="4051300"/>
            <a:ext cx="4457700" cy="22193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6012E-622C-01FE-D0E7-6284FA5350A4}"/>
              </a:ext>
            </a:extLst>
          </p:cNvPr>
          <p:cNvSpPr txBox="1"/>
          <p:nvPr/>
        </p:nvSpPr>
        <p:spPr>
          <a:xfrm>
            <a:off x="2881313" y="2165736"/>
            <a:ext cx="22002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Anidamiento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¿Qué se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puede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anidar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4F2729-5111-87FA-ABA6-6206BE9F1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9" r="55903"/>
          <a:stretch/>
        </p:blipFill>
        <p:spPr>
          <a:xfrm>
            <a:off x="1524000" y="1780242"/>
            <a:ext cx="857250" cy="2009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30FCF5-BFF7-83C2-6B02-6FD8F5CFF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9" r="55903"/>
          <a:stretch/>
        </p:blipFill>
        <p:spPr>
          <a:xfrm>
            <a:off x="6191250" y="1751667"/>
            <a:ext cx="857250" cy="2009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ED9893-E2BE-A833-E254-C68CF75FB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9" r="55903"/>
          <a:stretch/>
        </p:blipFill>
        <p:spPr>
          <a:xfrm>
            <a:off x="1543050" y="4140052"/>
            <a:ext cx="857250" cy="20097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AF249D-01C2-A9F5-3AB4-2F41AC8CB35A}"/>
              </a:ext>
            </a:extLst>
          </p:cNvPr>
          <p:cNvSpPr txBox="1"/>
          <p:nvPr/>
        </p:nvSpPr>
        <p:spPr>
          <a:xfrm>
            <a:off x="7643813" y="2155557"/>
            <a:ext cx="22002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Árboles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de decision ¿Qué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representan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1C262-7AFD-CEA5-C7AF-0B72EFA35C60}"/>
              </a:ext>
            </a:extLst>
          </p:cNvPr>
          <p:cNvSpPr txBox="1"/>
          <p:nvPr/>
        </p:nvSpPr>
        <p:spPr>
          <a:xfrm>
            <a:off x="2881312" y="4544774"/>
            <a:ext cx="22002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Diferencias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entre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if..else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y switch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35E4AC-8514-E819-F999-05B293F067E3}"/>
              </a:ext>
            </a:extLst>
          </p:cNvPr>
          <p:cNvSpPr/>
          <p:nvPr/>
        </p:nvSpPr>
        <p:spPr>
          <a:xfrm>
            <a:off x="1428750" y="1543050"/>
            <a:ext cx="9334500" cy="482715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4A0EB9-B706-52DE-78F6-38371FC44F43}"/>
              </a:ext>
            </a:extLst>
          </p:cNvPr>
          <p:cNvSpPr/>
          <p:nvPr/>
        </p:nvSpPr>
        <p:spPr>
          <a:xfrm>
            <a:off x="6191250" y="4051300"/>
            <a:ext cx="4457700" cy="2219325"/>
          </a:xfrm>
          <a:prstGeom prst="rect">
            <a:avLst/>
          </a:prstGeom>
          <a:solidFill>
            <a:schemeClr val="tx2">
              <a:lumMod val="25000"/>
            </a:schemeClr>
          </a:solidFill>
          <a:ln w="12700"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EB8131-B0D7-5837-F84C-0E482D1E2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9" r="55903"/>
          <a:stretch/>
        </p:blipFill>
        <p:spPr>
          <a:xfrm>
            <a:off x="6191250" y="4111477"/>
            <a:ext cx="857250" cy="20097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3F1DAC-B052-66BD-F0E0-99B9EAC051F7}"/>
              </a:ext>
            </a:extLst>
          </p:cNvPr>
          <p:cNvSpPr txBox="1"/>
          <p:nvPr/>
        </p:nvSpPr>
        <p:spPr>
          <a:xfrm>
            <a:off x="7643812" y="4544774"/>
            <a:ext cx="22002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¿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Cómo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elegir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la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estructura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condicional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404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B54F9E4-73EC-5803-C251-20C8EB58177E}"/>
              </a:ext>
            </a:extLst>
          </p:cNvPr>
          <p:cNvSpPr/>
          <p:nvPr/>
        </p:nvSpPr>
        <p:spPr>
          <a:xfrm>
            <a:off x="-9053" y="-13580"/>
            <a:ext cx="12201053" cy="6871580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5277" h="6871580">
                <a:moveTo>
                  <a:pt x="0" y="3802455"/>
                </a:moveTo>
                <a:cubicBezTo>
                  <a:pt x="3063" y="4825497"/>
                  <a:pt x="6127" y="5848538"/>
                  <a:pt x="9190" y="6871580"/>
                </a:cubicBezTo>
                <a:lnTo>
                  <a:pt x="9587756" y="6871580"/>
                </a:lnTo>
                <a:cubicBezTo>
                  <a:pt x="10869490" y="5444149"/>
                  <a:pt x="11976608" y="4197789"/>
                  <a:pt x="12385277" y="2236205"/>
                </a:cubicBezTo>
                <a:lnTo>
                  <a:pt x="12385277" y="0"/>
                </a:lnTo>
                <a:lnTo>
                  <a:pt x="8265950" y="0"/>
                </a:lnTo>
                <a:cubicBezTo>
                  <a:pt x="8656733" y="4324539"/>
                  <a:pt x="2283555" y="4855675"/>
                  <a:pt x="0" y="3802455"/>
                </a:cubicBezTo>
                <a:close/>
              </a:path>
            </a:pathLst>
          </a:cu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600F7-1DA8-4B6F-94D5-F0D0A43E9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7398"/>
            <a:ext cx="9144000" cy="2858703"/>
          </a:xfrm>
        </p:spPr>
        <p:txBody>
          <a:bodyPr>
            <a:normAutofit/>
          </a:bodyPr>
          <a:lstStyle/>
          <a:p>
            <a:r>
              <a:rPr lang="es-ES" dirty="0">
                <a:latin typeface="+mn-lt"/>
              </a:rPr>
              <a:t>Estructuras Repetitivas. Sentencia </a:t>
            </a:r>
            <a:r>
              <a:rPr lang="es-E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es-ES" dirty="0">
                <a:latin typeface="+mn-lt"/>
              </a:rPr>
              <a:t> (I)</a:t>
            </a:r>
            <a:endParaRPr lang="en-US" dirty="0">
              <a:latin typeface="+mn-lt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CF98275-87D9-43C9-83FC-5A90372C4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4109"/>
            <a:ext cx="9144000" cy="856649"/>
          </a:xfrm>
        </p:spPr>
        <p:txBody>
          <a:bodyPr>
            <a:normAutofit/>
          </a:bodyPr>
          <a:lstStyle/>
          <a:p>
            <a:r>
              <a:rPr lang="es-ES" sz="4400" b="1" dirty="0">
                <a:solidFill>
                  <a:schemeClr val="bg1">
                    <a:lumMod val="65000"/>
                  </a:schemeClr>
                </a:solidFill>
                <a:latin typeface="Helvetica"/>
              </a:rPr>
              <a:t>Semana 06 - Sesión 11</a:t>
            </a:r>
            <a:endParaRPr lang="en-US" sz="4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7C684-06B1-44CA-9235-D863CE03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595"/>
            <a:ext cx="10515600" cy="785528"/>
          </a:xfrm>
        </p:spPr>
        <p:txBody>
          <a:bodyPr/>
          <a:lstStyle/>
          <a:p>
            <a:r>
              <a:rPr lang="es-ES"/>
              <a:t>Conocimientos previos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4DF39-413F-41FB-80F6-1CF57DEA76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7</a:t>
            </a:fld>
            <a:endParaRPr lang="es-P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E97547-6358-4D01-A970-DA2F4BB592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408113"/>
            <a:ext cx="10515600" cy="4373562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s-ES" dirty="0"/>
              <a:t>Observa la imagen y responde: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5D304B-3D75-D02E-034F-CDE1522B2D62}"/>
              </a:ext>
            </a:extLst>
          </p:cNvPr>
          <p:cNvGrpSpPr/>
          <p:nvPr/>
        </p:nvGrpSpPr>
        <p:grpSpPr>
          <a:xfrm>
            <a:off x="810075" y="2323200"/>
            <a:ext cx="10670004" cy="1563002"/>
            <a:chOff x="1543500" y="3138563"/>
            <a:chExt cx="9667297" cy="14161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FC5506-4D75-A337-80DA-669368D75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3500" y="3462059"/>
              <a:ext cx="1312366" cy="1092621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E3C4B6-C49F-89CB-0BC2-287D9F512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6956" y="3462059"/>
              <a:ext cx="1312366" cy="1092621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56C140C-7159-F766-E688-F809C7365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0412" y="3462059"/>
              <a:ext cx="1312366" cy="1092621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A96D8B-3EC9-FF89-AF10-77AD1FDF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3868" y="3462059"/>
              <a:ext cx="1312366" cy="1092621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4DCF13-4271-159B-DB67-87CCD313D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7324" y="3462059"/>
              <a:ext cx="1312366" cy="1092621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C37200-3C29-D7DD-C178-7E19042D5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0780" y="3462059"/>
              <a:ext cx="1312366" cy="1092621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DFE2961-1BB6-3357-D4CA-2AE82E60F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4236" y="3462059"/>
              <a:ext cx="1486561" cy="1092622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B7E788-6C95-D550-A030-3BC3E9021411}"/>
                </a:ext>
              </a:extLst>
            </p:cNvPr>
            <p:cNvSpPr txBox="1"/>
            <p:nvPr/>
          </p:nvSpPr>
          <p:spPr>
            <a:xfrm>
              <a:off x="1927813" y="31385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LUN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84CFCC-3C6D-82F6-C80C-A36CE6A38782}"/>
                </a:ext>
              </a:extLst>
            </p:cNvPr>
            <p:cNvSpPr txBox="1"/>
            <p:nvPr/>
          </p:nvSpPr>
          <p:spPr>
            <a:xfrm>
              <a:off x="3271232" y="3138563"/>
              <a:ext cx="583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MAR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B1902-0D58-0F12-4E14-05BDAC2A2D8F}"/>
                </a:ext>
              </a:extLst>
            </p:cNvPr>
            <p:cNvSpPr txBox="1"/>
            <p:nvPr/>
          </p:nvSpPr>
          <p:spPr>
            <a:xfrm>
              <a:off x="8673459" y="3138563"/>
              <a:ext cx="5453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SAB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74F4C1-D50D-04D6-C11B-F71CF7FFDED1}"/>
                </a:ext>
              </a:extLst>
            </p:cNvPr>
            <p:cNvSpPr txBox="1"/>
            <p:nvPr/>
          </p:nvSpPr>
          <p:spPr>
            <a:xfrm>
              <a:off x="4641508" y="3138563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MIE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E51C42-2598-15DA-CD95-BA585A8E8F87}"/>
                </a:ext>
              </a:extLst>
            </p:cNvPr>
            <p:cNvSpPr txBox="1"/>
            <p:nvPr/>
          </p:nvSpPr>
          <p:spPr>
            <a:xfrm>
              <a:off x="6027800" y="3138563"/>
              <a:ext cx="52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JUE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AAD627-2CF2-54F1-842C-8F86DBD92B4C}"/>
                </a:ext>
              </a:extLst>
            </p:cNvPr>
            <p:cNvSpPr txBox="1"/>
            <p:nvPr/>
          </p:nvSpPr>
          <p:spPr>
            <a:xfrm>
              <a:off x="7460463" y="3138563"/>
              <a:ext cx="4748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VIE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EE9F5D-8C74-86AB-75E0-0284E97501FE}"/>
                </a:ext>
              </a:extLst>
            </p:cNvPr>
            <p:cNvSpPr txBox="1"/>
            <p:nvPr/>
          </p:nvSpPr>
          <p:spPr>
            <a:xfrm>
              <a:off x="10165991" y="3138563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DOM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3EFCECF-15CA-1E38-E814-88E53E04C9AD}"/>
              </a:ext>
            </a:extLst>
          </p:cNvPr>
          <p:cNvSpPr txBox="1"/>
          <p:nvPr/>
        </p:nvSpPr>
        <p:spPr>
          <a:xfrm>
            <a:off x="1132187" y="4038416"/>
            <a:ext cx="10347892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¿Qué nos muestra la imagen?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¿Algo se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repite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¿Tiene un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inicio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y un fin?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¿Qué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similitud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puedes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establecer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entre la imagen y la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programación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7B0424-13E9-17D5-303C-3898AE35A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8644" y="1045027"/>
            <a:ext cx="5253356" cy="5253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61FBA0-0CED-4DB2-9F90-291CADA8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Logro de aprendizaje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37DCA-ED6E-428D-A48F-1565A2EA97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105808" cy="4373562"/>
          </a:xfrm>
        </p:spPr>
        <p:txBody>
          <a:bodyPr/>
          <a:lstStyle/>
          <a:p>
            <a:pPr marL="50800" indent="0">
              <a:lnSpc>
                <a:spcPct val="100000"/>
              </a:lnSpc>
              <a:buNone/>
            </a:pPr>
            <a:r>
              <a:rPr lang="es-ES" dirty="0">
                <a:solidFill>
                  <a:srgbClr val="00B050"/>
                </a:solidFill>
              </a:rPr>
              <a:t>Al finalizar la sesión</a:t>
            </a:r>
            <a:r>
              <a:rPr lang="es-ES" dirty="0"/>
              <a:t>, </a:t>
            </a:r>
            <a:r>
              <a:rPr lang="es-ES" dirty="0">
                <a:solidFill>
                  <a:schemeClr val="accent2"/>
                </a:solidFill>
              </a:rPr>
              <a:t>el estudiante</a:t>
            </a:r>
            <a:r>
              <a:rPr lang="es-ES" dirty="0"/>
              <a:t> </a:t>
            </a:r>
            <a:r>
              <a:rPr lang="es-ES" dirty="0">
                <a:solidFill>
                  <a:schemeClr val="accent5"/>
                </a:solidFill>
              </a:rPr>
              <a:t>conoce</a:t>
            </a:r>
            <a:r>
              <a:rPr lang="es-ES" dirty="0"/>
              <a:t> </a:t>
            </a:r>
            <a:r>
              <a:rPr lang="es-ES" dirty="0">
                <a:solidFill>
                  <a:schemeClr val="accent4"/>
                </a:solidFill>
              </a:rPr>
              <a:t>qué son las estructuras repetitivas</a:t>
            </a:r>
            <a:r>
              <a:rPr lang="es-ES" dirty="0"/>
              <a:t> </a:t>
            </a:r>
            <a:r>
              <a:rPr lang="es-ES" dirty="0">
                <a:solidFill>
                  <a:srgbClr val="D3052C"/>
                </a:solidFill>
              </a:rPr>
              <a:t>mediante la observación, lectura y realización de actividades </a:t>
            </a:r>
            <a:r>
              <a:rPr lang="es-ES" dirty="0">
                <a:solidFill>
                  <a:srgbClr val="7030A0"/>
                </a:solidFill>
              </a:rPr>
              <a:t>para resolver problemas sencillos que requieren que ciertas acciones se repitan.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AA4A-C973-4872-991F-677E20FF8B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8</a:t>
            </a:fld>
            <a:endParaRPr lang="es-P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DFA50-2D5F-464F-91EF-0F1911F9CA8D}"/>
              </a:ext>
            </a:extLst>
          </p:cNvPr>
          <p:cNvSpPr txBox="1"/>
          <p:nvPr/>
        </p:nvSpPr>
        <p:spPr>
          <a:xfrm>
            <a:off x="126748" y="6376940"/>
            <a:ext cx="1058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accent3"/>
                </a:solidFill>
              </a:rPr>
              <a:t>Imagen </a:t>
            </a:r>
            <a:r>
              <a:rPr lang="en-US" sz="900" err="1">
                <a:solidFill>
                  <a:schemeClr val="accent3"/>
                </a:solidFill>
              </a:rPr>
              <a:t>obtenida</a:t>
            </a:r>
            <a:r>
              <a:rPr lang="en-US" sz="900">
                <a:solidFill>
                  <a:schemeClr val="accent3"/>
                </a:solidFill>
              </a:rPr>
              <a:t> de:</a:t>
            </a:r>
            <a:br>
              <a:rPr lang="en-US" sz="900">
                <a:solidFill>
                  <a:schemeClr val="accent3"/>
                </a:solidFill>
              </a:rPr>
            </a:br>
            <a:r>
              <a:rPr lang="en-US" sz="900">
                <a:solidFill>
                  <a:schemeClr val="accent3"/>
                </a:solidFill>
              </a:rPr>
              <a:t>https://img.freepik.com/free-vector/clever-man-student-standing-books-stack-with-flag-self-learning-personal-improvement-knowledge-obtaining-educational-achievement_335657-3461.jpg</a:t>
            </a:r>
          </a:p>
        </p:txBody>
      </p:sp>
    </p:spTree>
    <p:extLst>
      <p:ext uri="{BB962C8B-B14F-4D97-AF65-F5344CB8AC3E}">
        <p14:creationId xmlns:p14="http://schemas.microsoft.com/office/powerpoint/2010/main" val="29481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7613-AEC1-4435-8375-CCB96C0E8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Utilidad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C16D3-358F-4224-9D29-22D3C58B56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9</a:t>
            </a:fld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67696-51C5-EB2A-2C76-651B94C3AB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096000" cy="289910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s-ES" dirty="0"/>
              <a:t>¿Qué expresan las imágenes?</a:t>
            </a:r>
          </a:p>
          <a:p>
            <a:pPr>
              <a:lnSpc>
                <a:spcPct val="120000"/>
              </a:lnSpc>
            </a:pPr>
            <a:r>
              <a:rPr lang="es-ES" dirty="0"/>
              <a:t>¿El reclutador debe entrevistar y evaluar a muchos postulantes?</a:t>
            </a:r>
          </a:p>
          <a:p>
            <a:pPr>
              <a:lnSpc>
                <a:spcPct val="120000"/>
              </a:lnSpc>
            </a:pPr>
            <a:r>
              <a:rPr lang="es-ES" dirty="0"/>
              <a:t>¿Refleja la imagen un proceso repetitivo?</a:t>
            </a:r>
          </a:p>
          <a:p>
            <a:pPr>
              <a:lnSpc>
                <a:spcPct val="120000"/>
              </a:lnSpc>
            </a:pPr>
            <a:r>
              <a:rPr lang="es-ES" dirty="0"/>
              <a:t>¿En qué casos nos es útil realizar acciones repetidamente? ¿En qué nos sirve?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98B822-51C5-52A1-4285-E6E96F77F7EE}"/>
              </a:ext>
            </a:extLst>
          </p:cNvPr>
          <p:cNvSpPr txBox="1"/>
          <p:nvPr/>
        </p:nvSpPr>
        <p:spPr>
          <a:xfrm>
            <a:off x="1050463" y="4952031"/>
            <a:ext cx="63767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0">
              <a:buNone/>
            </a:pPr>
            <a:r>
              <a:rPr lang="en-US" sz="2800" b="1" dirty="0" err="1">
                <a:solidFill>
                  <a:srgbClr val="0E7D73"/>
                </a:solidFill>
                <a:latin typeface="+mj-lt"/>
              </a:rPr>
              <a:t>Expresar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solidFill>
                  <a:srgbClr val="CC7832"/>
                </a:solidFill>
                <a:latin typeface="+mj-lt"/>
              </a:rPr>
              <a:t>procesos</a:t>
            </a:r>
            <a:r>
              <a:rPr lang="en-US" sz="2800" b="1" dirty="0">
                <a:solidFill>
                  <a:srgbClr val="CC7832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rgbClr val="CC7832"/>
                </a:solidFill>
                <a:latin typeface="+mj-lt"/>
              </a:rPr>
              <a:t>repetitivos</a:t>
            </a:r>
            <a:r>
              <a:rPr lang="en-US" sz="2800" b="1" dirty="0">
                <a:solidFill>
                  <a:srgbClr val="CC7832"/>
                </a:solidFill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en</a:t>
            </a:r>
            <a:r>
              <a:rPr lang="en-US" sz="2800" b="1" dirty="0">
                <a:latin typeface="+mj-lt"/>
              </a:rPr>
              <a:t> Java.</a:t>
            </a:r>
            <a:endParaRPr lang="es-ES" sz="28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AC719-9592-0A7D-92C6-072E78A9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0" y="720557"/>
            <a:ext cx="4638917" cy="30942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5B002B-10C1-1D8A-41A3-422D4B564915}"/>
              </a:ext>
            </a:extLst>
          </p:cNvPr>
          <p:cNvSpPr txBox="1"/>
          <p:nvPr/>
        </p:nvSpPr>
        <p:spPr>
          <a:xfrm>
            <a:off x="114300" y="611279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https://professionalresumewriters.net/wp-content/uploads/2014/05/alg-job-fair-line-jpg-1.jpg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https://cdn.searchenginejournal.com/wp-content/uploads/2022/04/seo-job-interview-627a3e02754fc-sej-384x202.png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https://o2employmentservices.com/wp-content/uploads/2022/07/row-compensation-box.jpg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C6CE44-88FF-F017-DB7E-D12E0C2EF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508" y="3278818"/>
            <a:ext cx="3657600" cy="1914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3DA99E-1327-BEDB-340F-08AAB3CBD823}"/>
              </a:ext>
            </a:extLst>
          </p:cNvPr>
          <p:cNvSpPr/>
          <p:nvPr/>
        </p:nvSpPr>
        <p:spPr>
          <a:xfrm>
            <a:off x="7305674" y="849745"/>
            <a:ext cx="2362201" cy="302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rgbClr val="CC7832"/>
                </a:solidFill>
              </a:rPr>
              <a:t>ENTREVISTAS DE TRABAJO</a:t>
            </a:r>
            <a:endParaRPr lang="en-US" sz="1200" b="1" dirty="0">
              <a:solidFill>
                <a:srgbClr val="CC783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51EEDA-27C6-95DD-9625-2BC91847F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016" y="4745371"/>
            <a:ext cx="2895751" cy="13920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46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TemaUTP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2981</Words>
  <Application>Microsoft Office PowerPoint</Application>
  <PresentationFormat>Widescreen</PresentationFormat>
  <Paragraphs>387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Helvetica</vt:lpstr>
      <vt:lpstr>JetBrains Mono</vt:lpstr>
      <vt:lpstr>TemaUTP</vt:lpstr>
      <vt:lpstr>Taller de Programación</vt:lpstr>
      <vt:lpstr>Dudas de la clase anterior</vt:lpstr>
      <vt:lpstr>Dudas de la clase anterior</vt:lpstr>
      <vt:lpstr>Dudas de la clase anterior</vt:lpstr>
      <vt:lpstr>Dudas de la clase anterior</vt:lpstr>
      <vt:lpstr>Estructuras Repetitivas. Sentencia while (I)</vt:lpstr>
      <vt:lpstr>Conocimientos previos</vt:lpstr>
      <vt:lpstr>Logro de aprendizaje</vt:lpstr>
      <vt:lpstr>Utilidad</vt:lpstr>
      <vt:lpstr>PowerPoint Presentation</vt:lpstr>
      <vt:lpstr>PowerPoint Presentation</vt:lpstr>
      <vt:lpstr>¿Qué es una estructura repetitiva?</vt:lpstr>
      <vt:lpstr>Estructuras repetitivas en Java</vt:lpstr>
      <vt:lpstr>PowerPoint Presentation</vt:lpstr>
      <vt:lpstr>Estructura repetitiva while</vt:lpstr>
      <vt:lpstr>Estructura repetitiva while. Ejemplo.</vt:lpstr>
      <vt:lpstr>¿Puede un bucle ser infinito?</vt:lpstr>
      <vt:lpstr>Cómo terminar un bucle. Centinelas.</vt:lpstr>
      <vt:lpstr>Centinelas. Ejemplo.</vt:lpstr>
      <vt:lpstr>PowerPoint Presentation</vt:lpstr>
      <vt:lpstr>Variables de control</vt:lpstr>
      <vt:lpstr>Contadores</vt:lpstr>
      <vt:lpstr>Acumuladores</vt:lpstr>
      <vt:lpstr>Contadores y Acumuladores. Ejemplo.</vt:lpstr>
      <vt:lpstr>PowerPoint Presentation</vt:lpstr>
      <vt:lpstr>¿Qué es una Expresión Regular?</vt:lpstr>
      <vt:lpstr>PowerPoint Presentation</vt:lpstr>
      <vt:lpstr>Pattern &amp; Matcher</vt:lpstr>
      <vt:lpstr>Pattern &amp; Matcher</vt:lpstr>
      <vt:lpstr>PowerPoint Presentation</vt:lpstr>
      <vt:lpstr>Cuestionario</vt:lpstr>
      <vt:lpstr>Cuestionario</vt:lpstr>
      <vt:lpstr>Cuestionario</vt:lpstr>
      <vt:lpstr>Cuestionario</vt:lpstr>
      <vt:lpstr>Cuestionario</vt:lpstr>
      <vt:lpstr>Cuestionario</vt:lpstr>
      <vt:lpstr>Ejercicio</vt:lpstr>
      <vt:lpstr>Resumen de la sesión</vt:lpstr>
      <vt:lpstr>Bibliografía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UTP - Taller Programación - Semana 06-Sesión 11</dc:title>
  <dc:creator>jorgerodcas@hotmail.com</dc:creator>
  <cp:lastModifiedBy>Jorge Martín Rodríguez Castro</cp:lastModifiedBy>
  <cp:revision>195</cp:revision>
  <dcterms:modified xsi:type="dcterms:W3CDTF">2024-01-30T03:23:29Z</dcterms:modified>
</cp:coreProperties>
</file>